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out-eu/institutions-bodies/european-parliament/index_e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EU &amp; Legislation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4857" y="1352282"/>
            <a:ext cx="21250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Commission</a:t>
            </a:r>
            <a:endParaRPr lang="en-GB" b="1" dirty="0"/>
          </a:p>
        </p:txBody>
      </p:sp>
      <p:sp>
        <p:nvSpPr>
          <p:cNvPr id="18" name="Right Arrow 17"/>
          <p:cNvSpPr/>
          <p:nvPr/>
        </p:nvSpPr>
        <p:spPr>
          <a:xfrm>
            <a:off x="3309871" y="1300766"/>
            <a:ext cx="1790163" cy="1017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Initiates legislation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0033" y="1094705"/>
            <a:ext cx="2730322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European Parliament</a:t>
            </a:r>
            <a:endParaRPr lang="en-GB" b="1" dirty="0"/>
          </a:p>
        </p:txBody>
      </p:sp>
      <p:sp>
        <p:nvSpPr>
          <p:cNvPr id="20" name="Right Arrow 19"/>
          <p:cNvSpPr/>
          <p:nvPr/>
        </p:nvSpPr>
        <p:spPr>
          <a:xfrm rot="1993073">
            <a:off x="2894007" y="2381263"/>
            <a:ext cx="2618782" cy="1026029"/>
          </a:xfrm>
          <a:prstGeom prst="rightArrow">
            <a:avLst>
              <a:gd name="adj1" fmla="val 50000"/>
              <a:gd name="adj2" fmla="val 44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Initiates legislation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100033" y="3588226"/>
            <a:ext cx="27303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Council of the European Union (Ministers)</a:t>
            </a:r>
            <a:endParaRPr lang="en-GB" b="1" dirty="0"/>
          </a:p>
        </p:txBody>
      </p:sp>
      <p:sp>
        <p:nvSpPr>
          <p:cNvPr id="24" name="Up-Down Arrow 23"/>
          <p:cNvSpPr/>
          <p:nvPr/>
        </p:nvSpPr>
        <p:spPr>
          <a:xfrm>
            <a:off x="5434886" y="1931831"/>
            <a:ext cx="1481069" cy="176440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liaise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8603086" y="2356833"/>
            <a:ext cx="25757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Draft Bill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Left-Right-Up Arrow 25"/>
          <p:cNvSpPr/>
          <p:nvPr/>
        </p:nvSpPr>
        <p:spPr>
          <a:xfrm rot="5400000">
            <a:off x="7122016" y="2215168"/>
            <a:ext cx="1764406" cy="119773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2086378" y="4803820"/>
            <a:ext cx="3013655" cy="11977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Committee of Permanent Representatives</a:t>
            </a:r>
            <a:endParaRPr lang="en-GB" b="1" dirty="0"/>
          </a:p>
        </p:txBody>
      </p:sp>
      <p:sp>
        <p:nvSpPr>
          <p:cNvPr id="28" name="Right Arrow 27"/>
          <p:cNvSpPr/>
          <p:nvPr/>
        </p:nvSpPr>
        <p:spPr>
          <a:xfrm rot="20096419">
            <a:off x="3684678" y="4125287"/>
            <a:ext cx="1588090" cy="679255"/>
          </a:xfrm>
          <a:prstGeom prst="rightArrow">
            <a:avLst>
              <a:gd name="adj1" fmla="val 50000"/>
              <a:gd name="adj2" fmla="val 46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Supports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06873" y="4855336"/>
            <a:ext cx="3142445" cy="1107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Commission</a:t>
            </a:r>
            <a:endParaRPr lang="en-GB" b="1" dirty="0"/>
          </a:p>
        </p:txBody>
      </p:sp>
      <p:sp>
        <p:nvSpPr>
          <p:cNvPr id="32" name="Round Diagonal Corner Rectangle 31"/>
          <p:cNvSpPr/>
          <p:nvPr/>
        </p:nvSpPr>
        <p:spPr>
          <a:xfrm>
            <a:off x="8873544" y="3820929"/>
            <a:ext cx="2099256" cy="3904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Implemented by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34" name="Straight Arrow Connector 33"/>
          <p:cNvCxnSpPr>
            <a:stCxn id="25" idx="4"/>
          </p:cNvCxnSpPr>
          <p:nvPr/>
        </p:nvCxnSpPr>
        <p:spPr>
          <a:xfrm flipH="1">
            <a:off x="9878096" y="3271233"/>
            <a:ext cx="12878" cy="1738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 Diagonal Corner Rectangle 34"/>
          <p:cNvSpPr/>
          <p:nvPr/>
        </p:nvSpPr>
        <p:spPr>
          <a:xfrm>
            <a:off x="2318197" y="665054"/>
            <a:ext cx="2292440" cy="3477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Recommends Bills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38" name="Straight Arrow Connector 37"/>
          <p:cNvCxnSpPr>
            <a:endCxn id="35" idx="0"/>
          </p:cNvCxnSpPr>
          <p:nvPr/>
        </p:nvCxnSpPr>
        <p:spPr>
          <a:xfrm flipH="1" flipV="1">
            <a:off x="4610637" y="838919"/>
            <a:ext cx="731239" cy="255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086378" y="1012784"/>
            <a:ext cx="231818" cy="339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2369713"/>
            <a:ext cx="10637950" cy="4082601"/>
          </a:xfrm>
        </p:spPr>
        <p:txBody>
          <a:bodyPr>
            <a:normAutofit/>
          </a:bodyPr>
          <a:lstStyle/>
          <a:p>
            <a:r>
              <a:rPr lang="en-GB" dirty="0" smtClean="0"/>
              <a:t>The Civil Service of the EU (unelected)</a:t>
            </a:r>
          </a:p>
          <a:p>
            <a:r>
              <a:rPr lang="en-GB" dirty="0" smtClean="0"/>
              <a:t>Headed by the </a:t>
            </a:r>
            <a:r>
              <a:rPr lang="en-GB" b="1" dirty="0" smtClean="0"/>
              <a:t>College of Commissioners </a:t>
            </a:r>
            <a:r>
              <a:rPr lang="en-GB" dirty="0" smtClean="0"/>
              <a:t>(28): appointed by member states, including President: Jean Claude Junker (Belgium), Term 5 years, renewable; UK Commissioner: Lord Hill (Financial Services)</a:t>
            </a:r>
          </a:p>
          <a:p>
            <a:r>
              <a:rPr lang="en-GB" dirty="0" smtClean="0"/>
              <a:t>Initiates legislation</a:t>
            </a:r>
          </a:p>
          <a:p>
            <a:r>
              <a:rPr lang="en-GB" dirty="0" smtClean="0"/>
              <a:t>Advises the European Parliament on legislation</a:t>
            </a:r>
          </a:p>
          <a:p>
            <a:r>
              <a:rPr lang="en-GB" dirty="0" smtClean="0"/>
              <a:t>Implements legislation</a:t>
            </a:r>
          </a:p>
          <a:p>
            <a:r>
              <a:rPr lang="en-GB" dirty="0" smtClean="0"/>
              <a:t>Upholds the EU constitution and laws</a:t>
            </a:r>
          </a:p>
          <a:p>
            <a:r>
              <a:rPr lang="en-GB" dirty="0" smtClean="0"/>
              <a:t>Manages the EU </a:t>
            </a:r>
            <a:r>
              <a:rPr lang="en-GB" dirty="0" smtClean="0"/>
              <a:t>budget</a:t>
            </a:r>
          </a:p>
          <a:p>
            <a:r>
              <a:rPr lang="en-GB" dirty="0" smtClean="0"/>
              <a:t>Comprises </a:t>
            </a:r>
            <a:r>
              <a:rPr lang="en-GB" dirty="0" smtClean="0"/>
              <a:t>33 </a:t>
            </a:r>
            <a:r>
              <a:rPr lang="en-GB" b="1" dirty="0" smtClean="0"/>
              <a:t>Directorates General </a:t>
            </a:r>
            <a:r>
              <a:rPr lang="en-GB" dirty="0" smtClean="0"/>
              <a:t>(departments</a:t>
            </a:r>
            <a:r>
              <a:rPr lang="en-GB" dirty="0" smtClean="0"/>
              <a:t>),  employing 33,000 administrators (</a:t>
            </a:r>
            <a:r>
              <a:rPr lang="en-GB" i="1" dirty="0" err="1" smtClean="0"/>
              <a:t>cf</a:t>
            </a:r>
            <a:r>
              <a:rPr lang="en-GB" dirty="0" smtClean="0"/>
              <a:t> 400,000 in the UK civil </a:t>
            </a:r>
            <a:r>
              <a:rPr lang="en-GB" dirty="0"/>
              <a:t>s</a:t>
            </a:r>
            <a:r>
              <a:rPr lang="en-GB" dirty="0" smtClean="0"/>
              <a:t>ervice)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 Parliament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9276933" cy="4069724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sz="2200" dirty="0" smtClean="0"/>
              <a:t>Legislates (</a:t>
            </a:r>
            <a:r>
              <a:rPr lang="en-GB" sz="2200" dirty="0" err="1" smtClean="0"/>
              <a:t>eg</a:t>
            </a:r>
            <a:r>
              <a:rPr lang="en-GB" sz="2200" dirty="0" smtClean="0"/>
              <a:t> cleaner </a:t>
            </a:r>
            <a:r>
              <a:rPr lang="en-GB" sz="2200" dirty="0"/>
              <a:t>beaches and roaming charges on mobile </a:t>
            </a:r>
            <a:r>
              <a:rPr lang="en-GB" sz="2200" dirty="0" smtClean="0"/>
              <a:t>phones)</a:t>
            </a:r>
          </a:p>
          <a:p>
            <a:r>
              <a:rPr lang="en-GB" sz="2200" dirty="0" smtClean="0"/>
              <a:t>751 directly elected MEPs (73 for UK)</a:t>
            </a:r>
          </a:p>
          <a:p>
            <a:r>
              <a:rPr lang="en-GB" sz="2200" smtClean="0"/>
              <a:t>Can amend/pass/veto </a:t>
            </a:r>
            <a:r>
              <a:rPr lang="en-GB" sz="2200" dirty="0" smtClean="0"/>
              <a:t>Bills (part of the </a:t>
            </a:r>
            <a:r>
              <a:rPr lang="en-GB" sz="2200" b="1" i="1" dirty="0" smtClean="0"/>
              <a:t>ordinary legislative procedure </a:t>
            </a:r>
            <a:r>
              <a:rPr lang="en-GB" sz="2200" dirty="0" smtClean="0"/>
              <a:t>with the Council of the EU)</a:t>
            </a:r>
          </a:p>
          <a:p>
            <a:r>
              <a:rPr lang="en-GB" sz="2200" dirty="0" smtClean="0"/>
              <a:t>Reports on proposals for Bills to the Commission</a:t>
            </a:r>
          </a:p>
          <a:p>
            <a:r>
              <a:rPr lang="en-GB" sz="2200" dirty="0" smtClean="0"/>
              <a:t>Scrutinises the Commission (Select Committees do this)</a:t>
            </a:r>
          </a:p>
          <a:p>
            <a:r>
              <a:rPr lang="en-GB" sz="2200" dirty="0" smtClean="0"/>
              <a:t>Ratifies treaties</a:t>
            </a:r>
          </a:p>
          <a:p>
            <a:r>
              <a:rPr lang="en-GB" sz="2200" dirty="0" smtClean="0"/>
              <a:t>Ratifies EU enlargement</a:t>
            </a:r>
          </a:p>
          <a:p>
            <a:r>
              <a:rPr lang="en-GB" sz="2200" dirty="0" smtClean="0"/>
              <a:t>Can censure (remove) the College of Commissioners as a whole</a:t>
            </a:r>
          </a:p>
          <a:p>
            <a:r>
              <a:rPr lang="en-GB" sz="2200" dirty="0" smtClean="0"/>
              <a:t>Adopts the EU budget (together with the Council of the European Union)</a:t>
            </a:r>
          </a:p>
          <a:p>
            <a:r>
              <a:rPr lang="en-GB" sz="2200" dirty="0" smtClean="0"/>
              <a:t>President: Martin Schultz; term 2.5 years, Germany.</a:t>
            </a:r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591" y="973668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The Council of the European Union </a:t>
            </a:r>
            <a:br>
              <a:rPr lang="en-GB" dirty="0" smtClean="0"/>
            </a:br>
            <a:r>
              <a:rPr lang="en-GB" dirty="0" smtClean="0"/>
              <a:t>(or Council of Ministers)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83593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Made up of relevant ministers from the 28 member states</a:t>
            </a:r>
          </a:p>
          <a:p>
            <a:r>
              <a:rPr lang="en-GB" dirty="0" smtClean="0"/>
              <a:t>Meets in </a:t>
            </a:r>
            <a:r>
              <a:rPr lang="en-GB" b="1" i="1" dirty="0" smtClean="0"/>
              <a:t>‘specialist formations’</a:t>
            </a:r>
          </a:p>
          <a:p>
            <a:r>
              <a:rPr lang="en-GB" dirty="0" smtClean="0"/>
              <a:t>Helps to draft legislation</a:t>
            </a:r>
          </a:p>
          <a:p>
            <a:r>
              <a:rPr lang="en-GB" dirty="0" smtClean="0"/>
              <a:t>Can </a:t>
            </a:r>
            <a:r>
              <a:rPr lang="en-GB" dirty="0"/>
              <a:t>amend/pass/veto legislation (part of the </a:t>
            </a:r>
            <a:r>
              <a:rPr lang="en-GB" b="1" i="1" dirty="0"/>
              <a:t>ordinary legislative procedure </a:t>
            </a:r>
            <a:r>
              <a:rPr lang="en-GB" dirty="0"/>
              <a:t>with the </a:t>
            </a:r>
            <a:r>
              <a:rPr lang="en-GB" dirty="0" smtClean="0"/>
              <a:t>EU Parliament)</a:t>
            </a:r>
          </a:p>
          <a:p>
            <a:r>
              <a:rPr lang="en-GB" dirty="0" smtClean="0"/>
              <a:t>‘Virtual’ second chamber</a:t>
            </a:r>
          </a:p>
          <a:p>
            <a:r>
              <a:rPr lang="en-GB" dirty="0" smtClean="0"/>
              <a:t>Liaises with the EU Parliament; supported by COREPER</a:t>
            </a:r>
          </a:p>
          <a:p>
            <a:r>
              <a:rPr lang="en-GB" dirty="0" smtClean="0"/>
              <a:t>Coordinates EU policy</a:t>
            </a:r>
          </a:p>
          <a:p>
            <a:r>
              <a:rPr lang="en-GB" dirty="0" smtClean="0"/>
              <a:t>Concludes international agreements</a:t>
            </a:r>
          </a:p>
          <a:p>
            <a:r>
              <a:rPr lang="en-GB" dirty="0" smtClean="0"/>
              <a:t>Adopts the EU budget (together with the EU parliament)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Committee of Permanent Representatives (COREPER)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792088" cy="4054877"/>
          </a:xfrm>
        </p:spPr>
        <p:txBody>
          <a:bodyPr/>
          <a:lstStyle/>
          <a:p>
            <a:r>
              <a:rPr lang="en-GB" dirty="0" smtClean="0"/>
              <a:t>Supports the Council of Ministers</a:t>
            </a:r>
          </a:p>
          <a:p>
            <a:r>
              <a:rPr lang="en-GB" dirty="0" smtClean="0"/>
              <a:t>A permanent secretariat</a:t>
            </a:r>
          </a:p>
          <a:p>
            <a:r>
              <a:rPr lang="en-GB" dirty="0" smtClean="0"/>
              <a:t>Liaises with the European Parliament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http://europa.eu/about-eu/institutions-bodies/european-parliament/index_en.htm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Council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Brings together the heads of state of the member countries (Cameron, Merkel, Hollande,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President Donald Tusk (Poland); Term: 2.5 years (renewable once)</a:t>
            </a:r>
          </a:p>
          <a:p>
            <a:r>
              <a:rPr lang="en-GB" dirty="0"/>
              <a:t>Decides on the EU's overall </a:t>
            </a:r>
            <a:r>
              <a:rPr lang="en-GB" b="1" dirty="0"/>
              <a:t>direction</a:t>
            </a:r>
            <a:r>
              <a:rPr lang="en-GB" dirty="0"/>
              <a:t> and political </a:t>
            </a:r>
            <a:r>
              <a:rPr lang="en-GB" b="1" dirty="0" smtClean="0"/>
              <a:t>priorities</a:t>
            </a:r>
          </a:p>
          <a:p>
            <a:r>
              <a:rPr lang="en-GB" dirty="0"/>
              <a:t>Deals with </a:t>
            </a:r>
            <a:r>
              <a:rPr lang="en-GB" b="1" dirty="0"/>
              <a:t>complex or sensitive issues that cannot be resolved</a:t>
            </a:r>
            <a:r>
              <a:rPr lang="en-GB" dirty="0"/>
              <a:t> at lower levels of intergovernmental </a:t>
            </a:r>
            <a:r>
              <a:rPr lang="en-GB" dirty="0" smtClean="0"/>
              <a:t>cooperation</a:t>
            </a:r>
          </a:p>
          <a:p>
            <a:r>
              <a:rPr lang="en-GB" dirty="0" smtClean="0"/>
              <a:t>Determines EU foreign and security policy</a:t>
            </a:r>
          </a:p>
          <a:p>
            <a:r>
              <a:rPr lang="en-GB" dirty="0" smtClean="0"/>
              <a:t>Nominates and appoints Commissioners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Court of Justice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Interprets EU law</a:t>
            </a:r>
          </a:p>
          <a:p>
            <a:r>
              <a:rPr lang="en-GB" dirty="0" smtClean="0"/>
              <a:t>Can be used by individuals to act against EU institutions if rights infringed</a:t>
            </a:r>
          </a:p>
          <a:p>
            <a:r>
              <a:rPr lang="en-GB" dirty="0" smtClean="0"/>
              <a:t>Can annul EU Acts which infringe rights</a:t>
            </a:r>
          </a:p>
          <a:p>
            <a:r>
              <a:rPr lang="en-GB" dirty="0" smtClean="0"/>
              <a:t>Can fine </a:t>
            </a:r>
            <a:r>
              <a:rPr lang="en-GB" smtClean="0"/>
              <a:t>for infringement of EU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408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146</TotalTime>
  <Words>426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The EU &amp; Legislation</vt:lpstr>
      <vt:lpstr>PowerPoint Presentation</vt:lpstr>
      <vt:lpstr>The Commission</vt:lpstr>
      <vt:lpstr>The EU Parliament</vt:lpstr>
      <vt:lpstr>The Council of the European Union  (or Council of Ministers)</vt:lpstr>
      <vt:lpstr>The Committee of Permanent Representatives (COREPER)</vt:lpstr>
      <vt:lpstr>The European Council</vt:lpstr>
      <vt:lpstr>The European Court of Justice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27</cp:revision>
  <dcterms:created xsi:type="dcterms:W3CDTF">2016-03-06T09:24:18Z</dcterms:created>
  <dcterms:modified xsi:type="dcterms:W3CDTF">2016-04-17T17:06:07Z</dcterms:modified>
</cp:coreProperties>
</file>