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The%20EU%20History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EU History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3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Beginnings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848815"/>
          </a:xfrm>
        </p:spPr>
        <p:txBody>
          <a:bodyPr>
            <a:normAutofit/>
          </a:bodyPr>
          <a:lstStyle/>
          <a:p>
            <a:r>
              <a:rPr lang="en-GB" dirty="0" smtClean="0"/>
              <a:t>Aftermath of WW2</a:t>
            </a:r>
          </a:p>
          <a:p>
            <a:r>
              <a:rPr lang="en-GB" dirty="0" smtClean="0"/>
              <a:t>Jean Monet (a</a:t>
            </a:r>
            <a:r>
              <a:rPr lang="en-GB" b="1" dirty="0" smtClean="0"/>
              <a:t> federalist</a:t>
            </a:r>
            <a:r>
              <a:rPr lang="en-GB" dirty="0" smtClean="0"/>
              <a:t>) sought to end the possibility of further wars in Europe by creating economic interdependency</a:t>
            </a:r>
          </a:p>
          <a:p>
            <a:r>
              <a:rPr lang="en-GB" dirty="0" smtClean="0"/>
              <a:t>1950 the </a:t>
            </a:r>
            <a:r>
              <a:rPr lang="en-GB" b="1" i="1" dirty="0" smtClean="0"/>
              <a:t>Schuman Declaration</a:t>
            </a:r>
            <a:r>
              <a:rPr lang="en-GB" dirty="0" smtClean="0"/>
              <a:t>: created the European Coal and Steel Community (ECSC): France, Germany, Italy, Belgium, the Netherlands, Luxembourg.</a:t>
            </a:r>
          </a:p>
          <a:p>
            <a:r>
              <a:rPr lang="en-GB" dirty="0" smtClean="0"/>
              <a:t>1957: </a:t>
            </a:r>
            <a:r>
              <a:rPr lang="en-GB" b="1" i="1" dirty="0" smtClean="0"/>
              <a:t>The Treaty of Rome </a:t>
            </a:r>
            <a:r>
              <a:rPr lang="en-GB" dirty="0" smtClean="0"/>
              <a:t>created the European Economic Community (EEC): broader than  coal &amp; steel, sought free trade. Known also as the ‘Common Market’.</a:t>
            </a:r>
          </a:p>
          <a:p>
            <a:r>
              <a:rPr lang="en-GB" dirty="0" smtClean="0"/>
              <a:t>1965 </a:t>
            </a:r>
            <a:r>
              <a:rPr lang="en-GB" b="1" i="1" dirty="0" smtClean="0"/>
              <a:t>Merger Treaty </a:t>
            </a:r>
            <a:r>
              <a:rPr lang="en-GB" dirty="0" smtClean="0"/>
              <a:t>incorporated the European Atomic Energy Community to become the European Community (EC)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655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 History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985" y="2706531"/>
            <a:ext cx="9173902" cy="3707148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1961 Macmillan refused entry; 1967 Wilson refused entry</a:t>
            </a:r>
          </a:p>
          <a:p>
            <a:r>
              <a:rPr lang="en-GB" sz="2400" dirty="0"/>
              <a:t>1973 Heath won entry for UK; Ireland &amp; Denmark also </a:t>
            </a:r>
            <a:r>
              <a:rPr lang="en-GB" sz="2400" dirty="0" smtClean="0"/>
              <a:t>joined; also the EU Parliament became directly elected.</a:t>
            </a:r>
            <a:endParaRPr lang="en-GB" sz="2400" dirty="0"/>
          </a:p>
          <a:p>
            <a:r>
              <a:rPr lang="en-GB" sz="2200" dirty="0" smtClean="0"/>
              <a:t>1975 UK referendum on continued membership</a:t>
            </a:r>
          </a:p>
          <a:p>
            <a:r>
              <a:rPr lang="en-GB" sz="2200" dirty="0" smtClean="0"/>
              <a:t>1986 The </a:t>
            </a:r>
            <a:r>
              <a:rPr lang="en-GB" sz="2200" b="1" dirty="0" smtClean="0"/>
              <a:t>Single European Act </a:t>
            </a:r>
            <a:r>
              <a:rPr lang="en-GB" sz="2200" dirty="0" smtClean="0"/>
              <a:t>(free movement of ‘goods, services, people and capital’)</a:t>
            </a:r>
          </a:p>
          <a:p>
            <a:r>
              <a:rPr lang="en-GB" sz="2200" dirty="0" smtClean="0"/>
              <a:t>1993: The </a:t>
            </a:r>
            <a:r>
              <a:rPr lang="en-GB" sz="2200" b="1" dirty="0" smtClean="0"/>
              <a:t>Maastricht Treaty</a:t>
            </a:r>
            <a:r>
              <a:rPr lang="en-GB" sz="2200" dirty="0" smtClean="0"/>
              <a:t>: created the EU: greater cooperation on foreign and security policy; greater cooperation on justice and home affairs; greater monetary union; the principle of </a:t>
            </a:r>
            <a:r>
              <a:rPr lang="en-GB" sz="2200" b="1" dirty="0" smtClean="0"/>
              <a:t>subsidiarity.</a:t>
            </a:r>
            <a:endParaRPr lang="en-GB" sz="22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76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591" y="973668"/>
            <a:ext cx="8761413" cy="706964"/>
          </a:xfrm>
        </p:spPr>
        <p:txBody>
          <a:bodyPr/>
          <a:lstStyle/>
          <a:p>
            <a:pPr algn="ctr"/>
            <a:r>
              <a:rPr lang="en-GB" dirty="0" smtClean="0"/>
              <a:t>EU History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212539" cy="383593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</a:t>
            </a:r>
            <a:r>
              <a:rPr lang="en-GB" b="1" dirty="0" smtClean="0"/>
              <a:t> Amsterdam Treaty</a:t>
            </a:r>
            <a:r>
              <a:rPr lang="en-GB" dirty="0" smtClean="0"/>
              <a:t>, 1997: created greater EU powers over justice and home affairs.</a:t>
            </a:r>
          </a:p>
          <a:p>
            <a:r>
              <a:rPr lang="en-GB" dirty="0" smtClean="0"/>
              <a:t>The</a:t>
            </a:r>
            <a:r>
              <a:rPr lang="en-GB" b="1" dirty="0" smtClean="0"/>
              <a:t> Nice Treaty</a:t>
            </a:r>
            <a:r>
              <a:rPr lang="en-GB" dirty="0" smtClean="0"/>
              <a:t>, 2001: created a European Security and Defence Policy</a:t>
            </a:r>
          </a:p>
          <a:p>
            <a:r>
              <a:rPr lang="en-GB" dirty="0" smtClean="0"/>
              <a:t>The </a:t>
            </a:r>
            <a:r>
              <a:rPr lang="en-GB" b="1" dirty="0" smtClean="0"/>
              <a:t>Constitutional Treaty</a:t>
            </a:r>
            <a:r>
              <a:rPr lang="en-GB" dirty="0" smtClean="0"/>
              <a:t>, 2004: sought to establish an EU Constitution with more centralised powers for a ‘federal’ Europe, but referendums in France and the Netherlands said ‘no’, so the treaty was abandoned.</a:t>
            </a:r>
          </a:p>
          <a:p>
            <a:r>
              <a:rPr lang="en-GB" dirty="0" smtClean="0"/>
              <a:t>The </a:t>
            </a:r>
            <a:r>
              <a:rPr lang="en-GB" b="1" dirty="0" smtClean="0"/>
              <a:t>Lisbon Treaty</a:t>
            </a:r>
            <a:r>
              <a:rPr lang="en-GB" dirty="0" smtClean="0"/>
              <a:t>, 2007: created (in 2009) a full-time President for the European Council; a High Representative for Foreign Affairs;</a:t>
            </a:r>
            <a:r>
              <a:rPr lang="en-GB" b="1" dirty="0" smtClean="0"/>
              <a:t> qualified majority voting</a:t>
            </a:r>
            <a:r>
              <a:rPr lang="en-GB" dirty="0" smtClean="0"/>
              <a:t> (a move away from </a:t>
            </a:r>
            <a:r>
              <a:rPr lang="en-GB" b="1" dirty="0" smtClean="0"/>
              <a:t>unanimity</a:t>
            </a:r>
            <a:r>
              <a:rPr lang="en-GB" dirty="0" smtClean="0"/>
              <a:t>).</a:t>
            </a:r>
          </a:p>
          <a:p>
            <a:r>
              <a:rPr lang="en-GB" dirty="0" smtClean="0"/>
              <a:t>Also </a:t>
            </a:r>
            <a:r>
              <a:rPr lang="en-GB" b="1" i="1" dirty="0" smtClean="0"/>
              <a:t>strengthened the EU Parliament</a:t>
            </a:r>
            <a:r>
              <a:rPr lang="en-GB" dirty="0" smtClean="0"/>
              <a:t>: could ask the Commission to consider drafting specific Bills; could veto legislation in the</a:t>
            </a:r>
            <a:r>
              <a:rPr lang="en-GB" b="1" dirty="0" smtClean="0"/>
              <a:t> </a:t>
            </a:r>
            <a:r>
              <a:rPr lang="en-GB" b="1" i="1" dirty="0"/>
              <a:t>o</a:t>
            </a:r>
            <a:r>
              <a:rPr lang="en-GB" b="1" i="1" dirty="0" smtClean="0"/>
              <a:t>rdinary legislative procedure </a:t>
            </a:r>
            <a:r>
              <a:rPr lang="en-GB" dirty="0" smtClean="0"/>
              <a:t>with the Council of the European Union.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Future?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792088" cy="4054877"/>
          </a:xfrm>
        </p:spPr>
        <p:txBody>
          <a:bodyPr/>
          <a:lstStyle/>
          <a:p>
            <a:r>
              <a:rPr lang="en-GB" dirty="0" smtClean="0"/>
              <a:t>Now 28 member states.</a:t>
            </a:r>
          </a:p>
          <a:p>
            <a:r>
              <a:rPr lang="en-GB" dirty="0" smtClean="0"/>
              <a:t>UK about to hold a referendum on whether to leave (the so-called ‘Brexit’)</a:t>
            </a:r>
          </a:p>
          <a:p>
            <a:r>
              <a:rPr lang="en-GB" dirty="0" smtClean="0"/>
              <a:t>Should Europe be ‘wider’ (more members, like Turkey) or ‘deeper’ (a federal union with more power to Brussels).</a:t>
            </a:r>
          </a:p>
          <a:p>
            <a:r>
              <a:rPr lang="en-GB" b="1" dirty="0"/>
              <a:t>Enlargement</a:t>
            </a:r>
            <a:r>
              <a:rPr lang="en-GB" dirty="0"/>
              <a:t>: the expansion of the EU (</a:t>
            </a:r>
            <a:r>
              <a:rPr lang="en-GB" dirty="0" err="1"/>
              <a:t>eg</a:t>
            </a:r>
            <a:r>
              <a:rPr lang="en-GB" dirty="0"/>
              <a:t> should Turkey join?)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>
                <a:hlinkClick r:id="rId2" action="ppaction://hlinkpres?slideindex=1&amp;slidetitle="/>
              </a:rPr>
              <a:t>http://www.sporcle.com/games/g/eu_members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60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concepts</a:t>
            </a:r>
            <a:r>
              <a:rPr lang="en-GB" smtClean="0"/>
              <a:t>: treaties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444359" cy="3771542"/>
          </a:xfrm>
        </p:spPr>
        <p:txBody>
          <a:bodyPr>
            <a:normAutofit fontScale="92500"/>
          </a:bodyPr>
          <a:lstStyle/>
          <a:p>
            <a:r>
              <a:rPr lang="en-GB" b="1" dirty="0" smtClean="0"/>
              <a:t>Intergovernmental organisations: </a:t>
            </a:r>
            <a:r>
              <a:rPr lang="en-GB" dirty="0" smtClean="0"/>
              <a:t>nations retain sovereignty and cooperate on a voluntary basis (</a:t>
            </a:r>
            <a:r>
              <a:rPr lang="en-GB" dirty="0" err="1" smtClean="0"/>
              <a:t>eg</a:t>
            </a:r>
            <a:r>
              <a:rPr lang="en-GB" dirty="0" smtClean="0"/>
              <a:t> UN)</a:t>
            </a:r>
          </a:p>
          <a:p>
            <a:r>
              <a:rPr lang="en-GB" b="1" dirty="0" smtClean="0"/>
              <a:t>Supranational organisations: </a:t>
            </a:r>
            <a:r>
              <a:rPr lang="en-GB" dirty="0" smtClean="0"/>
              <a:t>nations transfer decision making authority to a higher body and ‘pool’ sovereignty (</a:t>
            </a:r>
            <a:r>
              <a:rPr lang="en-GB" dirty="0" err="1" smtClean="0"/>
              <a:t>eg</a:t>
            </a:r>
            <a:r>
              <a:rPr lang="en-GB" dirty="0" smtClean="0"/>
              <a:t> the EU_.</a:t>
            </a:r>
          </a:p>
          <a:p>
            <a:r>
              <a:rPr lang="en-GB" b="1" dirty="0" smtClean="0"/>
              <a:t>Subsidiarity</a:t>
            </a:r>
            <a:r>
              <a:rPr lang="en-GB" dirty="0" smtClean="0"/>
              <a:t>:  the principle that decisions should be taken as close to the citizens as possible (overcomes the </a:t>
            </a:r>
            <a:r>
              <a:rPr lang="en-GB" b="1" i="1" dirty="0" smtClean="0"/>
              <a:t>democratic deficit</a:t>
            </a:r>
            <a:r>
              <a:rPr lang="en-GB" dirty="0" smtClean="0"/>
              <a:t>). A principle ratified in the </a:t>
            </a:r>
            <a:r>
              <a:rPr lang="en-GB" b="1" dirty="0" smtClean="0"/>
              <a:t>Maastricht Treaty</a:t>
            </a:r>
            <a:r>
              <a:rPr lang="en-GB" dirty="0" smtClean="0"/>
              <a:t>.</a:t>
            </a:r>
          </a:p>
          <a:p>
            <a:r>
              <a:rPr lang="en-GB" b="1" dirty="0" smtClean="0"/>
              <a:t>Economic and monetary union</a:t>
            </a:r>
            <a:r>
              <a:rPr lang="en-GB" dirty="0" smtClean="0"/>
              <a:t>: the creation of a single currency from a central bank.</a:t>
            </a:r>
          </a:p>
          <a:p>
            <a:r>
              <a:rPr lang="en-GB" b="1" dirty="0" smtClean="0"/>
              <a:t>Opt-out</a:t>
            </a:r>
            <a:r>
              <a:rPr lang="en-GB" dirty="0" smtClean="0"/>
              <a:t>: an exemption for a member state from a treaty or law (</a:t>
            </a:r>
            <a:r>
              <a:rPr lang="en-GB" dirty="0" err="1" smtClean="0"/>
              <a:t>eg</a:t>
            </a:r>
            <a:r>
              <a:rPr lang="en-GB" dirty="0" smtClean="0"/>
              <a:t> Major negotiated an opt-out for the UK from the </a:t>
            </a:r>
            <a:r>
              <a:rPr lang="en-GB" b="1" dirty="0" smtClean="0"/>
              <a:t>Maastricht Treaty </a:t>
            </a:r>
            <a:r>
              <a:rPr lang="en-GB" dirty="0" smtClean="0"/>
              <a:t>on the </a:t>
            </a:r>
            <a:r>
              <a:rPr lang="en-GB" b="1" dirty="0" smtClean="0"/>
              <a:t>Social Chapter: </a:t>
            </a:r>
            <a:r>
              <a:rPr lang="en-GB" dirty="0" smtClean="0"/>
              <a:t>the National Minimum Wage and the Work Time Directive (which Blair later opted into).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22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concepts: voting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i="1" dirty="0" smtClean="0"/>
              <a:t>Voting in the Council of the European Union</a:t>
            </a:r>
          </a:p>
          <a:p>
            <a:r>
              <a:rPr lang="en-GB" b="1" dirty="0" smtClean="0"/>
              <a:t>Qualified majority voting</a:t>
            </a:r>
            <a:r>
              <a:rPr lang="en-GB" dirty="0" smtClean="0"/>
              <a:t>: a proposal must win more than 50% approval of member states before being adopted. Came into force in 2009 after the Lisbon Treaty.</a:t>
            </a:r>
          </a:p>
          <a:p>
            <a:r>
              <a:rPr lang="en-GB" b="1" dirty="0" smtClean="0"/>
              <a:t>Unanimity</a:t>
            </a:r>
            <a:r>
              <a:rPr lang="en-GB" dirty="0" smtClean="0"/>
              <a:t>: any one member state can veto proposals (</a:t>
            </a:r>
            <a:r>
              <a:rPr lang="en-GB" dirty="0" err="1" smtClean="0"/>
              <a:t>eg</a:t>
            </a:r>
            <a:r>
              <a:rPr lang="en-GB" dirty="0" smtClean="0"/>
              <a:t> over sensitive matters such as immigration and national security).</a:t>
            </a:r>
          </a:p>
          <a:p>
            <a:r>
              <a:rPr lang="en-GB" b="1" dirty="0" smtClean="0"/>
              <a:t>Simple majority</a:t>
            </a:r>
            <a:r>
              <a:rPr lang="en-GB" dirty="0" smtClean="0"/>
              <a:t>: on non-controversial technical issues the Council of the European Union can vote by a simple majority.</a:t>
            </a:r>
          </a:p>
          <a:p>
            <a:r>
              <a:rPr lang="en-GB" b="1" dirty="0" smtClean="0"/>
              <a:t>Ordinary legislative procedure</a:t>
            </a:r>
            <a:r>
              <a:rPr lang="en-GB" dirty="0" smtClean="0"/>
              <a:t>: the European Parliament and the Council of the European Union jointly decide on legislative proposals.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408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concepts: EU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80" y="2603499"/>
            <a:ext cx="10831133" cy="3926089"/>
          </a:xfrm>
        </p:spPr>
        <p:txBody>
          <a:bodyPr>
            <a:normAutofit/>
          </a:bodyPr>
          <a:lstStyle/>
          <a:p>
            <a:r>
              <a:rPr lang="en-GB" b="1" dirty="0" smtClean="0"/>
              <a:t>European Union law</a:t>
            </a:r>
            <a:r>
              <a:rPr lang="en-GB" dirty="0" smtClean="0"/>
              <a:t>: laws contained in treaties </a:t>
            </a:r>
            <a:r>
              <a:rPr lang="en-GB" b="1" i="1" dirty="0" smtClean="0"/>
              <a:t>(primary legislation) </a:t>
            </a:r>
            <a:r>
              <a:rPr lang="en-GB" dirty="0" smtClean="0"/>
              <a:t>and </a:t>
            </a:r>
            <a:r>
              <a:rPr lang="en-GB" b="1" i="1" dirty="0" smtClean="0"/>
              <a:t>secondary legislation </a:t>
            </a:r>
            <a:r>
              <a:rPr lang="en-GB" dirty="0" smtClean="0"/>
              <a:t>(regulations; directives; decisions &amp; recommendations) and the decision of the Court of Justice.</a:t>
            </a:r>
          </a:p>
          <a:p>
            <a:r>
              <a:rPr lang="en-GB" b="1" dirty="0" smtClean="0"/>
              <a:t>Declaration of incompatibility</a:t>
            </a:r>
            <a:r>
              <a:rPr lang="en-GB" dirty="0" smtClean="0"/>
              <a:t>: a </a:t>
            </a:r>
            <a:r>
              <a:rPr lang="en-GB" dirty="0"/>
              <a:t>declaration issued by judges in the </a:t>
            </a:r>
            <a:r>
              <a:rPr lang="en-GB" dirty="0" smtClean="0"/>
              <a:t>UK that </a:t>
            </a:r>
            <a:r>
              <a:rPr lang="en-GB" dirty="0"/>
              <a:t>they consider that the terms of a statute to be incompatible with the UK's obligations under the </a:t>
            </a:r>
            <a:r>
              <a:rPr lang="en-GB" b="1" i="1" dirty="0"/>
              <a:t>Human Rights Act </a:t>
            </a:r>
            <a:r>
              <a:rPr lang="en-GB" b="1" i="1" dirty="0" smtClean="0"/>
              <a:t>1998</a:t>
            </a:r>
            <a:r>
              <a:rPr lang="en-GB" dirty="0" smtClean="0"/>
              <a:t> (</a:t>
            </a:r>
            <a:r>
              <a:rPr lang="en-GB" dirty="0" err="1" smtClean="0"/>
              <a:t>eg</a:t>
            </a:r>
            <a:r>
              <a:rPr lang="en-GB" dirty="0" smtClean="0"/>
              <a:t> prisoner voting rights).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r>
              <a:rPr lang="en-GB" b="1" dirty="0" smtClean="0"/>
              <a:t>The Schengen Agreement: </a:t>
            </a:r>
            <a:r>
              <a:rPr lang="en-GB" dirty="0" smtClean="0"/>
              <a:t>provides for the free movement of people within the EU without passport controls. The UK and Eire are not members. Some countries not in the EU (</a:t>
            </a:r>
            <a:r>
              <a:rPr lang="en-GB" dirty="0" err="1" smtClean="0"/>
              <a:t>eg</a:t>
            </a:r>
            <a:r>
              <a:rPr lang="en-GB" dirty="0" smtClean="0"/>
              <a:t> Norway and Switzerland) have signed the agreement. The agreement is under threat because of recent migration.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03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232</TotalTime>
  <Words>772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The EU History</vt:lpstr>
      <vt:lpstr>Beginnings</vt:lpstr>
      <vt:lpstr>EU History cont’d</vt:lpstr>
      <vt:lpstr>EU History cont’d</vt:lpstr>
      <vt:lpstr>The Future?</vt:lpstr>
      <vt:lpstr>Key concepts: treaties</vt:lpstr>
      <vt:lpstr>Key concepts: voting</vt:lpstr>
      <vt:lpstr>Key concepts: EU law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Vice President</dc:title>
  <dc:creator>Michael Pattison</dc:creator>
  <cp:lastModifiedBy>Michael Pattison</cp:lastModifiedBy>
  <cp:revision>34</cp:revision>
  <dcterms:created xsi:type="dcterms:W3CDTF">2016-03-06T09:24:18Z</dcterms:created>
  <dcterms:modified xsi:type="dcterms:W3CDTF">2016-04-17T19:42:19Z</dcterms:modified>
</cp:coreProperties>
</file>