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The%20EU%20and%20the%20democratic%20deficit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EU: the relative powers of the institutions &amp; the democratic deficit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3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UK &amp; the EU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74669" cy="3951846"/>
          </a:xfrm>
        </p:spPr>
        <p:txBody>
          <a:bodyPr>
            <a:normAutofit/>
          </a:bodyPr>
          <a:lstStyle/>
          <a:p>
            <a:r>
              <a:rPr lang="en-GB" sz="2000" dirty="0"/>
              <a:t>Major won an opt-out of the </a:t>
            </a:r>
            <a:r>
              <a:rPr lang="en-GB" sz="2000" b="1" dirty="0"/>
              <a:t>social chapter </a:t>
            </a:r>
            <a:r>
              <a:rPr lang="en-GB" sz="2000" dirty="0"/>
              <a:t>at the Maastricht Treaty negotiations; took Britain out of the ERM (preparations for the Eurozone)</a:t>
            </a:r>
          </a:p>
          <a:p>
            <a:r>
              <a:rPr lang="en-GB" sz="2000" dirty="0"/>
              <a:t>Blair agreed to the social chapter and introduced the HRA (1988)</a:t>
            </a:r>
          </a:p>
          <a:p>
            <a:r>
              <a:rPr lang="en-GB" sz="2000" dirty="0"/>
              <a:t>Blair (and Brown) supported British membership of the </a:t>
            </a:r>
            <a:r>
              <a:rPr lang="en-GB" sz="2000" b="1" dirty="0"/>
              <a:t>Eurozone</a:t>
            </a:r>
            <a:r>
              <a:rPr lang="en-GB" sz="2000" dirty="0"/>
              <a:t> (if the conditions were right)</a:t>
            </a:r>
          </a:p>
          <a:p>
            <a:r>
              <a:rPr lang="en-GB" sz="2000" dirty="0"/>
              <a:t>Cameron has argued for further repatriation of British powers; a British Bill of Rights; and an in/out referendum</a:t>
            </a:r>
            <a:r>
              <a:rPr lang="en-GB" sz="2000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850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policy &amp;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The EU </a:t>
            </a:r>
            <a:r>
              <a:rPr lang="en-GB" sz="2000" b="1" dirty="0" smtClean="0"/>
              <a:t>provides:</a:t>
            </a:r>
          </a:p>
          <a:p>
            <a:r>
              <a:rPr lang="en-GB" dirty="0" smtClean="0"/>
              <a:t> </a:t>
            </a:r>
            <a:r>
              <a:rPr lang="en-GB" dirty="0"/>
              <a:t>subsidies for farming; </a:t>
            </a:r>
            <a:endParaRPr lang="en-GB" dirty="0" smtClean="0"/>
          </a:p>
          <a:p>
            <a:r>
              <a:rPr lang="en-GB" dirty="0" smtClean="0"/>
              <a:t>subsides </a:t>
            </a:r>
            <a:r>
              <a:rPr lang="en-GB" dirty="0"/>
              <a:t>for economic regeneration (</a:t>
            </a:r>
            <a:r>
              <a:rPr lang="en-GB" dirty="0" err="1"/>
              <a:t>eg</a:t>
            </a:r>
            <a:r>
              <a:rPr lang="en-GB" dirty="0"/>
              <a:t> Cornwall</a:t>
            </a:r>
            <a:r>
              <a:rPr lang="en-GB" dirty="0" smtClean="0"/>
              <a:t>) through the European Regional Development Fund;</a:t>
            </a:r>
          </a:p>
          <a:p>
            <a:r>
              <a:rPr lang="en-GB" dirty="0" smtClean="0"/>
              <a:t> </a:t>
            </a:r>
            <a:r>
              <a:rPr lang="en-GB" dirty="0"/>
              <a:t>free trade in Europe and </a:t>
            </a:r>
            <a:r>
              <a:rPr lang="en-GB" dirty="0" smtClean="0"/>
              <a:t>beyond;</a:t>
            </a:r>
          </a:p>
          <a:p>
            <a:r>
              <a:rPr lang="en-GB" dirty="0" smtClean="0"/>
              <a:t>Monitoring of environmental policy and consumer affairs</a:t>
            </a:r>
          </a:p>
          <a:p>
            <a:r>
              <a:rPr lang="en-GB" dirty="0" smtClean="0"/>
              <a:t>Common foreign policy initiatives (</a:t>
            </a:r>
            <a:r>
              <a:rPr lang="en-GB" dirty="0" err="1" smtClean="0"/>
              <a:t>eg</a:t>
            </a:r>
            <a:r>
              <a:rPr lang="en-GB" dirty="0" smtClean="0"/>
              <a:t> Iran’s nuclear programme)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753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Political Parties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85271" cy="4254500"/>
          </a:xfrm>
        </p:spPr>
        <p:txBody>
          <a:bodyPr>
            <a:normAutofit/>
          </a:bodyPr>
          <a:lstStyle/>
          <a:p>
            <a:r>
              <a:rPr lang="en-GB" sz="2000" dirty="0"/>
              <a:t>The European Parliament </a:t>
            </a:r>
            <a:r>
              <a:rPr lang="en-GB" sz="2000"/>
              <a:t>has </a:t>
            </a:r>
            <a:r>
              <a:rPr lang="en-GB" sz="2000" smtClean="0"/>
              <a:t>751 </a:t>
            </a:r>
            <a:r>
              <a:rPr lang="en-GB" sz="2000" dirty="0"/>
              <a:t>MEPs. </a:t>
            </a:r>
            <a:endParaRPr lang="en-GB" sz="2000" dirty="0" smtClean="0"/>
          </a:p>
          <a:p>
            <a:r>
              <a:rPr lang="en-GB" sz="2000" dirty="0" smtClean="0"/>
              <a:t>Each </a:t>
            </a:r>
            <a:r>
              <a:rPr lang="en-GB" sz="2000" dirty="0"/>
              <a:t>member state has a number of MEPs based on population size. Germany, the largest state, has 96; the UK has 73; Malta has 6. </a:t>
            </a:r>
            <a:endParaRPr lang="en-GB" sz="2000" dirty="0" smtClean="0"/>
          </a:p>
          <a:p>
            <a:r>
              <a:rPr lang="en-GB" sz="2000" dirty="0" smtClean="0"/>
              <a:t>MEPs </a:t>
            </a:r>
            <a:r>
              <a:rPr lang="en-GB" sz="2000" dirty="0"/>
              <a:t>sit in political groups in the European Parliament based, loosely, on ideological affiliation.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largest grouping is the European People’s Party (EPP) (221) is a centre right grouping; </a:t>
            </a:r>
            <a:endParaRPr lang="en-GB" sz="2000" dirty="0" smtClean="0"/>
          </a:p>
          <a:p>
            <a:r>
              <a:rPr lang="en-GB" sz="2000" dirty="0" smtClean="0"/>
              <a:t>there </a:t>
            </a:r>
            <a:r>
              <a:rPr lang="en-GB" sz="2000" dirty="0"/>
              <a:t>is a Conservatives and Reformist Group (to which the UK Conservatives belong) (72); </a:t>
            </a:r>
            <a:endParaRPr lang="en-GB" sz="2000" dirty="0" smtClean="0"/>
          </a:p>
          <a:p>
            <a:r>
              <a:rPr lang="en-GB" sz="2000" dirty="0" smtClean="0"/>
              <a:t>and </a:t>
            </a:r>
            <a:r>
              <a:rPr lang="en-GB" sz="2000" dirty="0"/>
              <a:t>a Socialists and Democrat Group (190) to which the UK Labour Party belongs.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301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Political Parties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817846" cy="3964725"/>
          </a:xfrm>
        </p:spPr>
        <p:txBody>
          <a:bodyPr/>
          <a:lstStyle/>
          <a:p>
            <a:r>
              <a:rPr lang="en-GB" sz="2000" dirty="0"/>
              <a:t>MEPs are often divided in their loyalties between their constituents, their parties, their party grouping within the European Parliament and the wider interests of the EU. </a:t>
            </a:r>
            <a:endParaRPr lang="en-GB" sz="2000" dirty="0" smtClean="0"/>
          </a:p>
          <a:p>
            <a:r>
              <a:rPr lang="en-GB" sz="2000" dirty="0" smtClean="0"/>
              <a:t>UKIP </a:t>
            </a:r>
            <a:r>
              <a:rPr lang="en-GB" sz="2000" dirty="0"/>
              <a:t>is currently the largest British party in the European Parliament, with 24 members. </a:t>
            </a:r>
            <a:endParaRPr lang="en-GB" sz="2000" dirty="0" smtClean="0"/>
          </a:p>
          <a:p>
            <a:r>
              <a:rPr lang="en-GB" sz="2000" dirty="0" smtClean="0"/>
              <a:t>Occasionally </a:t>
            </a:r>
            <a:r>
              <a:rPr lang="en-GB" sz="2000" dirty="0"/>
              <a:t>its MEPs are torn between their desire to see Britain withdraw from the European Union, and the need to ensure the efficient and effective running of the EU. </a:t>
            </a:r>
            <a:endParaRPr lang="en-GB" sz="2000" dirty="0" smtClean="0"/>
          </a:p>
          <a:p>
            <a:r>
              <a:rPr lang="en-GB" sz="2000" dirty="0" smtClean="0"/>
              <a:t>They </a:t>
            </a:r>
            <a:r>
              <a:rPr lang="en-GB" sz="2000" dirty="0"/>
              <a:t>are not the only </a:t>
            </a:r>
            <a:r>
              <a:rPr lang="en-GB" sz="2000" b="1" i="1" dirty="0"/>
              <a:t>Eurosceptic </a:t>
            </a:r>
            <a:r>
              <a:rPr lang="en-GB" sz="2000" dirty="0"/>
              <a:t>(against Europe) party within the EU.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275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Countries so far….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>
                <a:hlinkClick r:id="rId2" action="ppaction://hlinkpres?slideindex=1&amp;slidetitle="/>
              </a:rPr>
              <a:t>http://www.sporcle.com/games/Hejman/pay_your_union_dues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6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the democratic deficit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48815"/>
          </a:xfrm>
        </p:spPr>
        <p:txBody>
          <a:bodyPr>
            <a:normAutofit/>
          </a:bodyPr>
          <a:lstStyle/>
          <a:p>
            <a:r>
              <a:rPr lang="en-GB" dirty="0" smtClean="0"/>
              <a:t>A feeling that the key decision-makers are remote (geographically or politically)</a:t>
            </a:r>
          </a:p>
          <a:p>
            <a:r>
              <a:rPr lang="en-GB" dirty="0" smtClean="0"/>
              <a:t>A sense that they do not understand the lives of citizens</a:t>
            </a:r>
          </a:p>
          <a:p>
            <a:r>
              <a:rPr lang="en-GB" dirty="0" smtClean="0"/>
              <a:t>A lack of knowledge as to how decisions are reached (’mystery’)</a:t>
            </a:r>
          </a:p>
          <a:p>
            <a:r>
              <a:rPr lang="en-GB" dirty="0" smtClean="0"/>
              <a:t>A belief that your votes does not count </a:t>
            </a:r>
          </a:p>
          <a:p>
            <a:r>
              <a:rPr lang="en-GB" dirty="0" smtClean="0"/>
              <a:t>A view that the decision makers lack legitimacy (</a:t>
            </a:r>
            <a:r>
              <a:rPr lang="en-GB" dirty="0" err="1" smtClean="0"/>
              <a:t>eg</a:t>
            </a:r>
            <a:r>
              <a:rPr lang="en-GB" dirty="0" smtClean="0"/>
              <a:t> low turnout)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55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Attempts to tackle the democratic deficit…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985" y="2706531"/>
            <a:ext cx="9173902" cy="3707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direct election of the European Parliament (1973)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The principle of subsidiarity (agreed in the Maastricht Treaty)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Simpler legislation and better public information</a:t>
            </a:r>
          </a:p>
          <a:p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7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591" y="973668"/>
            <a:ext cx="8761413" cy="706964"/>
          </a:xfrm>
        </p:spPr>
        <p:txBody>
          <a:bodyPr/>
          <a:lstStyle/>
          <a:p>
            <a:pPr algn="ctr"/>
            <a:r>
              <a:rPr lang="en-GB" dirty="0" smtClean="0"/>
              <a:t>The issue has arisen because of the distribution of power in the EU: </a:t>
            </a:r>
            <a:br>
              <a:rPr lang="en-GB" dirty="0" smtClean="0"/>
            </a:br>
            <a:r>
              <a:rPr lang="en-GB" b="1" dirty="0" smtClean="0"/>
              <a:t>The Commission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212539" cy="3835937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sz="2000" b="1" dirty="0" smtClean="0"/>
              <a:t>Commission</a:t>
            </a:r>
            <a:r>
              <a:rPr lang="en-GB" b="1" dirty="0" smtClean="0"/>
              <a:t> </a:t>
            </a:r>
            <a:r>
              <a:rPr lang="en-GB" dirty="0" smtClean="0"/>
              <a:t>used to be the most powerful body </a:t>
            </a:r>
          </a:p>
          <a:p>
            <a:r>
              <a:rPr lang="en-GB" dirty="0" smtClean="0"/>
              <a:t>(</a:t>
            </a:r>
            <a:r>
              <a:rPr lang="en-GB" b="1" i="1" dirty="0" smtClean="0"/>
              <a:t>unelected</a:t>
            </a:r>
            <a:r>
              <a:rPr lang="en-GB" dirty="0" smtClean="0"/>
              <a:t> – but compare with the UK civil service). </a:t>
            </a:r>
          </a:p>
          <a:p>
            <a:r>
              <a:rPr lang="en-GB" dirty="0" smtClean="0"/>
              <a:t>Initiates legislation, </a:t>
            </a:r>
          </a:p>
          <a:p>
            <a:r>
              <a:rPr lang="en-GB" dirty="0" smtClean="0"/>
              <a:t>oversee the passage of legislation through the legislative process,</a:t>
            </a:r>
          </a:p>
          <a:p>
            <a:r>
              <a:rPr lang="en-GB" dirty="0" smtClean="0"/>
              <a:t>implement legislation, </a:t>
            </a:r>
          </a:p>
          <a:p>
            <a:r>
              <a:rPr lang="en-GB" dirty="0" smtClean="0"/>
              <a:t>Administers EU expenditure and collects revenue, </a:t>
            </a:r>
          </a:p>
          <a:p>
            <a:r>
              <a:rPr lang="en-GB" dirty="0" smtClean="0"/>
              <a:t>Safeguards treaties</a:t>
            </a:r>
          </a:p>
          <a:p>
            <a:r>
              <a:rPr lang="en-GB" dirty="0" smtClean="0"/>
              <a:t>Represents the EU abroad (</a:t>
            </a:r>
            <a:r>
              <a:rPr lang="en-GB" dirty="0" err="1" smtClean="0"/>
              <a:t>eg</a:t>
            </a:r>
            <a:r>
              <a:rPr lang="en-GB" dirty="0" smtClean="0"/>
              <a:t> trade negotiations)</a:t>
            </a:r>
          </a:p>
          <a:p>
            <a:r>
              <a:rPr lang="en-GB" dirty="0" smtClean="0"/>
              <a:t>monitor the application of EU law in the member countries.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Powers: the EU Parliament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792088" cy="4054877"/>
          </a:xfrm>
        </p:spPr>
        <p:txBody>
          <a:bodyPr>
            <a:normAutofit lnSpcReduction="10000"/>
          </a:bodyPr>
          <a:lstStyle/>
          <a:p>
            <a:r>
              <a:rPr lang="en-GB" sz="2000" b="1" dirty="0" smtClean="0"/>
              <a:t>The EU Parliament</a:t>
            </a:r>
          </a:p>
          <a:p>
            <a:r>
              <a:rPr lang="en-GB" dirty="0" smtClean="0"/>
              <a:t>(directly elected)</a:t>
            </a:r>
          </a:p>
          <a:p>
            <a:r>
              <a:rPr lang="en-GB" b="1" i="1" dirty="0" smtClean="0"/>
              <a:t>Since 2009</a:t>
            </a:r>
            <a:r>
              <a:rPr lang="en-GB" dirty="0"/>
              <a:t> </a:t>
            </a:r>
            <a:r>
              <a:rPr lang="en-GB" dirty="0" smtClean="0"/>
              <a:t>(the Lisbon Treaty, 2007): can censure the College of Commissioners (remove them)</a:t>
            </a:r>
          </a:p>
          <a:p>
            <a:r>
              <a:rPr lang="en-GB" dirty="0" smtClean="0"/>
              <a:t>Scrutinises the Commission through Select Committees</a:t>
            </a:r>
          </a:p>
          <a:p>
            <a:r>
              <a:rPr lang="en-GB" dirty="0" smtClean="0"/>
              <a:t>Holds committees of inquiry (</a:t>
            </a:r>
            <a:r>
              <a:rPr lang="en-GB" dirty="0" err="1" smtClean="0"/>
              <a:t>eg</a:t>
            </a:r>
            <a:r>
              <a:rPr lang="en-GB" dirty="0" smtClean="0"/>
              <a:t> on extraordinary rendition by the CIA in 2006)</a:t>
            </a:r>
          </a:p>
          <a:p>
            <a:r>
              <a:rPr lang="en-GB" dirty="0" smtClean="0"/>
              <a:t>Can amend/pass/veto legislation (through the ordinary legislative procedure)</a:t>
            </a:r>
          </a:p>
          <a:p>
            <a:r>
              <a:rPr lang="en-GB" dirty="0" smtClean="0"/>
              <a:t>Can offer opinion on legislation in limited cases (but the Council of the European Union and the Commission can ignore)</a:t>
            </a:r>
          </a:p>
          <a:p>
            <a:r>
              <a:rPr lang="en-GB" dirty="0" smtClean="0"/>
              <a:t>Can consent to the accession of new EU members</a:t>
            </a:r>
          </a:p>
          <a:p>
            <a:r>
              <a:rPr lang="en-GB" dirty="0" smtClean="0"/>
              <a:t>Approves the EU budget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0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Powers: The Council of the EU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Shares legislative powers with the EU Parliament (ordinary legislative procedure)</a:t>
            </a:r>
          </a:p>
          <a:p>
            <a:r>
              <a:rPr lang="en-GB" dirty="0" smtClean="0"/>
              <a:t>Co-ordinates EU policy</a:t>
            </a:r>
          </a:p>
          <a:p>
            <a:r>
              <a:rPr lang="en-GB" dirty="0" smtClean="0"/>
              <a:t>Develops foreign and security policy</a:t>
            </a:r>
          </a:p>
          <a:p>
            <a:r>
              <a:rPr lang="en-GB" dirty="0" smtClean="0"/>
              <a:t>Helps initiate legislation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2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European Council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Heads of State nominate and vote on members of the College of Commissioners</a:t>
            </a:r>
          </a:p>
          <a:p>
            <a:r>
              <a:rPr lang="en-GB" dirty="0" smtClean="0"/>
              <a:t>Discusses and votes on major EU issues and international affairs</a:t>
            </a:r>
            <a:r>
              <a:rPr lang="en-GB" dirty="0"/>
              <a:t> (</a:t>
            </a:r>
            <a:r>
              <a:rPr lang="en-GB" dirty="0" err="1"/>
              <a:t>eg</a:t>
            </a:r>
            <a:r>
              <a:rPr lang="en-GB" dirty="0"/>
              <a:t> refugee crisis) </a:t>
            </a:r>
            <a:endParaRPr lang="en-GB" dirty="0" smtClean="0"/>
          </a:p>
          <a:p>
            <a:r>
              <a:rPr lang="en-GB" dirty="0" smtClean="0"/>
              <a:t>Sets the agenda and political direction for the EU</a:t>
            </a:r>
          </a:p>
          <a:p>
            <a:r>
              <a:rPr lang="en-GB" dirty="0" smtClean="0"/>
              <a:t>Makes decisions on foreign and economic policy in the EU</a:t>
            </a:r>
          </a:p>
          <a:p>
            <a:r>
              <a:rPr lang="en-GB" dirty="0" smtClean="0"/>
              <a:t>Launches new policy initiatives</a:t>
            </a:r>
          </a:p>
          <a:p>
            <a:r>
              <a:rPr lang="en-GB" dirty="0" smtClean="0"/>
              <a:t>Agrees to treaty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40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be done to further reduce the democratic deficit?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The Commission could be democratised</a:t>
            </a:r>
            <a:r>
              <a:rPr lang="en-GB" dirty="0" smtClean="0"/>
              <a:t>: the EU parliament could nominate commissioners or the public could vote for them</a:t>
            </a:r>
          </a:p>
          <a:p>
            <a:r>
              <a:rPr lang="en-GB" b="1" dirty="0" smtClean="0"/>
              <a:t>The powers of the EU parliament could be increased</a:t>
            </a:r>
            <a:r>
              <a:rPr lang="en-GB" dirty="0" smtClean="0"/>
              <a:t>: they could directly initiate legislation (but this would require giving up some parliamentary sovereignty in Westminster). </a:t>
            </a:r>
          </a:p>
          <a:p>
            <a:r>
              <a:rPr lang="en-GB" b="1" dirty="0" smtClean="0"/>
              <a:t>The role of national parliaments could be increased</a:t>
            </a:r>
            <a:r>
              <a:rPr lang="en-GB" dirty="0" smtClean="0"/>
              <a:t>: The House of Lords European Union Committee already acts as a ‘watchdog’ and subsidiarity already allows this.</a:t>
            </a:r>
          </a:p>
          <a:p>
            <a:r>
              <a:rPr lang="en-GB" b="1" dirty="0" smtClean="0"/>
              <a:t>Europe wide referendums could be introduced</a:t>
            </a:r>
            <a:r>
              <a:rPr lang="en-GB" dirty="0" smtClean="0"/>
              <a:t>: although this would prove complicated and expensive.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44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UK &amp; the EU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2369713"/>
            <a:ext cx="10882647" cy="418563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Britain twice vetoed from EC membership (by the French): 1963 &amp; 67</a:t>
            </a:r>
          </a:p>
          <a:p>
            <a:r>
              <a:rPr lang="en-GB" sz="2000" dirty="0" smtClean="0"/>
              <a:t>Joined the EC in 1973</a:t>
            </a:r>
          </a:p>
          <a:p>
            <a:r>
              <a:rPr lang="en-GB" sz="2000" dirty="0"/>
              <a:t>A</a:t>
            </a:r>
            <a:r>
              <a:rPr lang="en-GB" sz="2000" dirty="0" smtClean="0"/>
              <a:t>greed to stay in after the 1975 referendum</a:t>
            </a:r>
          </a:p>
          <a:p>
            <a:r>
              <a:rPr lang="en-GB" sz="2000" dirty="0" smtClean="0"/>
              <a:t>Thatcher objected to the </a:t>
            </a:r>
            <a:r>
              <a:rPr lang="en-GB" sz="2000" b="1" dirty="0" smtClean="0"/>
              <a:t>Common Agricultural Policy </a:t>
            </a:r>
            <a:r>
              <a:rPr lang="en-GB" sz="2000" dirty="0" smtClean="0"/>
              <a:t>(CAP): farming subsidies which benefitted France &amp; Germany (which was created in 1962, but still operational)</a:t>
            </a:r>
          </a:p>
          <a:p>
            <a:r>
              <a:rPr lang="en-GB" sz="2000" dirty="0" smtClean="0"/>
              <a:t>Thatcher demanded (and won) a rebate on UK contributions to the EU budget</a:t>
            </a:r>
          </a:p>
          <a:p>
            <a:r>
              <a:rPr lang="en-GB" sz="2000" dirty="0" smtClean="0"/>
              <a:t>Thatcher argued against further European integration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419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219</TotalTime>
  <Words>911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The EU: the relative powers of the institutions &amp; the democratic deficit</vt:lpstr>
      <vt:lpstr>Definition of the democratic deficit</vt:lpstr>
      <vt:lpstr>Attempts to tackle the democratic deficit…</vt:lpstr>
      <vt:lpstr>The issue has arisen because of the distribution of power in the EU:  The Commission</vt:lpstr>
      <vt:lpstr>Powers: the EU Parliament</vt:lpstr>
      <vt:lpstr>Powers: The Council of the EU</vt:lpstr>
      <vt:lpstr>The European Council</vt:lpstr>
      <vt:lpstr>What could be done to further reduce the democratic deficit?</vt:lpstr>
      <vt:lpstr>The UK &amp; the EU</vt:lpstr>
      <vt:lpstr>The UK &amp; the EU cont’d</vt:lpstr>
      <vt:lpstr>EU policy &amp; the UK</vt:lpstr>
      <vt:lpstr>European Political Parties</vt:lpstr>
      <vt:lpstr>European Political Parties cont’d</vt:lpstr>
      <vt:lpstr>EU Countries so far….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Vice President</dc:title>
  <dc:creator>Michael Pattison</dc:creator>
  <cp:lastModifiedBy>Michael Pattison</cp:lastModifiedBy>
  <cp:revision>36</cp:revision>
  <dcterms:created xsi:type="dcterms:W3CDTF">2016-03-06T09:24:18Z</dcterms:created>
  <dcterms:modified xsi:type="dcterms:W3CDTF">2016-04-17T19:46:39Z</dcterms:modified>
</cp:coreProperties>
</file>