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9" r:id="rId4"/>
    <p:sldId id="265" r:id="rId5"/>
    <p:sldId id="266" r:id="rId6"/>
    <p:sldId id="261" r:id="rId7"/>
    <p:sldId id="262" r:id="rId8"/>
    <p:sldId id="264" r:id="rId9"/>
    <p:sldId id="263" r:id="rId10"/>
    <p:sldId id="268" r:id="rId11"/>
    <p:sldId id="272" r:id="rId12"/>
    <p:sldId id="270" r:id="rId13"/>
    <p:sldId id="273" r:id="rId14"/>
    <p:sldId id="271" r:id="rId15"/>
    <p:sldId id="274" r:id="rId16"/>
    <p:sldId id="269" r:id="rId17"/>
    <p:sldId id="267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923F103-BC34-4FE4-A40E-EDDEECFDA5D0}" type="datetimeFigureOut">
              <a:rPr lang="en-US" dirty="0"/>
              <a:pPr/>
              <a:t>4/17/2016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1CC3-2375-41D4-9E03-427CAF2A4C1A}" type="datetimeFigureOut">
              <a:rPr lang="en-US" dirty="0"/>
              <a:t>4/17/2016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868-8199-4C2C-A5B1-63AEE139F88E}" type="datetimeFigureOut">
              <a:rPr lang="en-US" dirty="0"/>
              <a:t>4/17/2016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FF7F-6988-44CC-821B-644E70CD2F73}" type="datetimeFigureOut">
              <a:rPr lang="en-US" dirty="0"/>
              <a:t>4/17/2016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dirty="0"/>
              <a:t>4/17/2016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6839-B9D8-4651-8783-F325ECE74E65}" type="datetimeFigureOut">
              <a:rPr lang="en-US" dirty="0"/>
              <a:t>4/17/2016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4F64-32F6-45C5-931F-ADC1662401D0}" type="datetimeFigureOut">
              <a:rPr lang="en-US" dirty="0"/>
              <a:t>4/17/2016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3086D93-FCAC-47E0-A2EE-787E62CA814C}" type="datetimeFigureOut">
              <a:rPr lang="en-US" dirty="0"/>
              <a:t>4/17/2016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DA879A6-0FD0-4734-A311-86BFCA472E6E}" type="datetimeFigureOut">
              <a:rPr lang="en-US" dirty="0"/>
              <a:t>4/17/2016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dirty="0"/>
              <a:t>4/17/2016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dirty="0"/>
              <a:t>4/17/2016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dirty="0"/>
              <a:t>4/17/2016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dirty="0"/>
              <a:t>4/17/2016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dirty="0"/>
              <a:t>4/17/2016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dirty="0"/>
              <a:t>4/17/2016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dirty="0"/>
              <a:t>4/17/2016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dirty="0"/>
              <a:t>4/17/2016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BE451C3-0FF4-47C4-B829-773ADF60F88C}" type="datetimeFigureOut">
              <a:rPr lang="en-US" dirty="0"/>
              <a:t>4/17/2016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72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Regional%20Assembles.pptx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Regional%20Assembles.pptx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Regional%20Assembles.pptx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GB" dirty="0" smtClean="0"/>
              <a:t>Regional Assemblies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21377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Barnett Formula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Proposed by Joel Barnett, MP, in 1978 (amid demands for devolution)</a:t>
            </a:r>
          </a:p>
          <a:p>
            <a:r>
              <a:rPr lang="en-GB" dirty="0" smtClean="0"/>
              <a:t>a </a:t>
            </a:r>
            <a:r>
              <a:rPr lang="en-GB" dirty="0"/>
              <a:t>mechanism used </a:t>
            </a:r>
            <a:r>
              <a:rPr lang="en-GB" dirty="0" smtClean="0"/>
              <a:t>to supplement the revenue for Scotland, Wales and Northern Ireland based on population size</a:t>
            </a:r>
          </a:p>
          <a:p>
            <a:r>
              <a:rPr lang="en-GB" dirty="0"/>
              <a:t>I</a:t>
            </a:r>
            <a:r>
              <a:rPr lang="en-GB" dirty="0" smtClean="0"/>
              <a:t>n </a:t>
            </a:r>
            <a:r>
              <a:rPr lang="en-GB" dirty="0"/>
              <a:t>2013-14 it applied to about 85% of the Scottish Parliament's total </a:t>
            </a:r>
            <a:r>
              <a:rPr lang="en-GB" dirty="0" smtClean="0"/>
              <a:t>budget</a:t>
            </a:r>
          </a:p>
          <a:p>
            <a:r>
              <a:rPr lang="en-GB" dirty="0" smtClean="0"/>
              <a:t>Controversy about its continued existence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379390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Merits of Scottish devolution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Widely seen as democratic (helps overcome the democratic deficit)</a:t>
            </a:r>
          </a:p>
          <a:p>
            <a:r>
              <a:rPr lang="en-GB" dirty="0" smtClean="0"/>
              <a:t>Provides legitimate government: more proportional voting system</a:t>
            </a:r>
          </a:p>
          <a:p>
            <a:r>
              <a:rPr lang="en-GB" dirty="0" smtClean="0"/>
              <a:t>Provides a more socially representative chamber: 35% MSPs women</a:t>
            </a:r>
          </a:p>
          <a:p>
            <a:r>
              <a:rPr lang="en-GB" dirty="0" smtClean="0"/>
              <a:t>Preserves the UK as a political entity</a:t>
            </a:r>
          </a:p>
          <a:p>
            <a:r>
              <a:rPr lang="en-GB" dirty="0" smtClean="0"/>
              <a:t>Resulted in distinctively Scottish policies (</a:t>
            </a:r>
            <a:r>
              <a:rPr lang="en-GB" dirty="0" err="1" smtClean="0"/>
              <a:t>eg</a:t>
            </a:r>
            <a:r>
              <a:rPr lang="en-GB" dirty="0" smtClean="0"/>
              <a:t> education; housing)</a:t>
            </a:r>
          </a:p>
          <a:p>
            <a:endParaRPr lang="en-GB" dirty="0"/>
          </a:p>
          <a:p>
            <a:r>
              <a:rPr lang="en-GB" dirty="0" smtClean="0"/>
              <a:t>BUT:</a:t>
            </a:r>
          </a:p>
          <a:p>
            <a:r>
              <a:rPr lang="en-GB" dirty="0" smtClean="0"/>
              <a:t>The West Lothian Question remains</a:t>
            </a:r>
          </a:p>
          <a:p>
            <a:r>
              <a:rPr lang="en-GB" dirty="0" smtClean="0"/>
              <a:t>Has fuelled demands for greater independence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051732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Welsh Assembly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155" y="2331075"/>
            <a:ext cx="11101589" cy="4378817"/>
          </a:xfrm>
        </p:spPr>
        <p:txBody>
          <a:bodyPr>
            <a:normAutofit/>
          </a:bodyPr>
          <a:lstStyle/>
          <a:p>
            <a:r>
              <a:rPr lang="en-GB" dirty="0" smtClean="0"/>
              <a:t>Established after the devolution referendum (1997) and the Wales Act (1998); opened in 1999.</a:t>
            </a:r>
          </a:p>
          <a:p>
            <a:r>
              <a:rPr lang="en-GB" dirty="0" smtClean="0"/>
              <a:t>Comprises 60 AMs: 40 elected through the First-Past-the-Post system and 20  elected by the AMS system. Elections held every four years.</a:t>
            </a:r>
          </a:p>
          <a:p>
            <a:r>
              <a:rPr lang="en-GB" dirty="0" smtClean="0"/>
              <a:t>First Minister </a:t>
            </a:r>
            <a:r>
              <a:rPr lang="en-GB" dirty="0" err="1" smtClean="0"/>
              <a:t>Carwyn</a:t>
            </a:r>
            <a:r>
              <a:rPr lang="en-GB" dirty="0" smtClean="0"/>
              <a:t> Jones (Labour)</a:t>
            </a:r>
          </a:p>
          <a:p>
            <a:r>
              <a:rPr lang="en-GB" dirty="0" smtClean="0"/>
              <a:t>Devolved policy areas include: education, health, transport &amp; environment </a:t>
            </a:r>
          </a:p>
          <a:p>
            <a:r>
              <a:rPr lang="en-GB" dirty="0" smtClean="0"/>
              <a:t>initially only </a:t>
            </a:r>
            <a:r>
              <a:rPr lang="en-GB" b="1" dirty="0" smtClean="0"/>
              <a:t>secondary legislative powers </a:t>
            </a:r>
          </a:p>
          <a:p>
            <a:r>
              <a:rPr lang="en-GB" dirty="0"/>
              <a:t>t</a:t>
            </a:r>
            <a:r>
              <a:rPr lang="en-GB" dirty="0" smtClean="0"/>
              <a:t>herefore it enjoyed only </a:t>
            </a:r>
            <a:r>
              <a:rPr lang="en-GB" b="1" i="1" dirty="0" smtClean="0"/>
              <a:t>administrative devolution</a:t>
            </a:r>
            <a:r>
              <a:rPr lang="en-GB" dirty="0" smtClean="0"/>
              <a:t>, but not </a:t>
            </a:r>
            <a:r>
              <a:rPr lang="en-GB" b="1" i="1" dirty="0" smtClean="0"/>
              <a:t>legislative devolution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0359019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Welsh Assembly cont’d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Government of Wales Act (2006) allowed for the Welsh Assembly to ask for primary legislative powers.</a:t>
            </a:r>
          </a:p>
          <a:p>
            <a:r>
              <a:rPr lang="en-GB" dirty="0"/>
              <a:t>Assumed </a:t>
            </a:r>
            <a:r>
              <a:rPr lang="en-GB" b="1" dirty="0"/>
              <a:t>primary legislative responsibility </a:t>
            </a:r>
            <a:r>
              <a:rPr lang="en-GB" dirty="0"/>
              <a:t>over these areas only in 2011.</a:t>
            </a:r>
          </a:p>
          <a:p>
            <a:r>
              <a:rPr lang="en-GB" dirty="0"/>
              <a:t>2012: the </a:t>
            </a:r>
            <a:r>
              <a:rPr lang="en-GB" b="1" dirty="0"/>
              <a:t>Silk Commission </a:t>
            </a:r>
            <a:r>
              <a:rPr lang="en-GB" dirty="0"/>
              <a:t>recommended that the Welsh Assembly should have tax varying powers by 2020</a:t>
            </a:r>
            <a:r>
              <a:rPr lang="en-GB" dirty="0" smtClean="0"/>
              <a:t>.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r>
              <a:rPr lang="en-GB" dirty="0">
                <a:hlinkClick r:id="rId2" action="ppaction://hlinkpres?slideindex=1&amp;slidetitle="/>
              </a:rPr>
              <a:t>http://www.assembly.wales/en/Pages/Home.aspx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262662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Northern Ireland Assembly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499"/>
            <a:ext cx="10088302" cy="4106393"/>
          </a:xfrm>
        </p:spPr>
        <p:txBody>
          <a:bodyPr>
            <a:normAutofit/>
          </a:bodyPr>
          <a:lstStyle/>
          <a:p>
            <a:r>
              <a:rPr lang="en-GB" dirty="0" smtClean="0"/>
              <a:t>A parliament existed in Northern Ireland at Stormont Castle from 1920-69. It was dominated by Protestants</a:t>
            </a:r>
          </a:p>
          <a:p>
            <a:r>
              <a:rPr lang="en-GB" dirty="0" smtClean="0"/>
              <a:t>Stormont suspended in 1972 amid ‘The Troubles’: IRA (Catholic, Republican) vs the Ulster Volunteer Force (Protestant, Unionist). There was </a:t>
            </a:r>
            <a:r>
              <a:rPr lang="en-GB" b="1" dirty="0" smtClean="0"/>
              <a:t>direct rule </a:t>
            </a:r>
            <a:r>
              <a:rPr lang="en-GB" dirty="0" smtClean="0"/>
              <a:t>from Westminster.</a:t>
            </a:r>
          </a:p>
          <a:p>
            <a:r>
              <a:rPr lang="en-GB" b="1" dirty="0" smtClean="0"/>
              <a:t>Republicans</a:t>
            </a:r>
            <a:r>
              <a:rPr lang="en-GB" dirty="0" smtClean="0"/>
              <a:t>: Irish Nationalists (Catholics)wanted to end British rule.</a:t>
            </a:r>
          </a:p>
          <a:p>
            <a:r>
              <a:rPr lang="en-GB" b="1" dirty="0" smtClean="0"/>
              <a:t>Loyalists</a:t>
            </a:r>
            <a:r>
              <a:rPr lang="en-GB" dirty="0" smtClean="0"/>
              <a:t>: unionists (Protestants) defended continued British rule.</a:t>
            </a:r>
          </a:p>
          <a:p>
            <a:r>
              <a:rPr lang="en-GB" dirty="0" smtClean="0"/>
              <a:t>1985: </a:t>
            </a:r>
            <a:r>
              <a:rPr lang="en-GB" b="1" dirty="0" smtClean="0"/>
              <a:t>Anglo-Irish Agreement </a:t>
            </a:r>
            <a:r>
              <a:rPr lang="en-GB" dirty="0" smtClean="0"/>
              <a:t>led to the government of Eire being involved in reaching a settlement</a:t>
            </a:r>
          </a:p>
          <a:p>
            <a:r>
              <a:rPr lang="en-GB" dirty="0" smtClean="0"/>
              <a:t>A peace process was initiated by John Major’s government in the early 1990s. </a:t>
            </a:r>
          </a:p>
          <a:p>
            <a:r>
              <a:rPr lang="en-GB" dirty="0" smtClean="0"/>
              <a:t>Northern Ireland has a </a:t>
            </a:r>
            <a:r>
              <a:rPr lang="en-GB" b="1" dirty="0" smtClean="0"/>
              <a:t>distinctive party system </a:t>
            </a:r>
            <a:r>
              <a:rPr lang="en-GB" dirty="0" smtClean="0"/>
              <a:t>based on communal (religious) divisions.</a:t>
            </a:r>
          </a:p>
        </p:txBody>
      </p:sp>
    </p:spTree>
    <p:extLst>
      <p:ext uri="{BB962C8B-B14F-4D97-AF65-F5344CB8AC3E}">
        <p14:creationId xmlns:p14="http://schemas.microsoft.com/office/powerpoint/2010/main" val="25863634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Northern Ireland Assembly cont’d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65915" y="2382592"/>
            <a:ext cx="9710671" cy="4224270"/>
          </a:xfrm>
        </p:spPr>
        <p:txBody>
          <a:bodyPr/>
          <a:lstStyle/>
          <a:p>
            <a:r>
              <a:rPr lang="en-GB" dirty="0"/>
              <a:t>1998: The </a:t>
            </a:r>
            <a:r>
              <a:rPr lang="en-GB" b="1" dirty="0"/>
              <a:t>Good Friday Agreement </a:t>
            </a:r>
            <a:r>
              <a:rPr lang="en-GB" dirty="0"/>
              <a:t>signed by the Blair Government. Led to </a:t>
            </a:r>
            <a:r>
              <a:rPr lang="en-GB" b="1" dirty="0"/>
              <a:t>power sharing </a:t>
            </a:r>
            <a:r>
              <a:rPr lang="en-GB" dirty="0"/>
              <a:t>among all the major parties in Northern Ireland.</a:t>
            </a:r>
          </a:p>
          <a:p>
            <a:r>
              <a:rPr lang="en-GB" dirty="0"/>
              <a:t>1999: Assembly was created. It included members of the </a:t>
            </a:r>
            <a:r>
              <a:rPr lang="en-GB" dirty="0" smtClean="0"/>
              <a:t>DUP (Protestant); </a:t>
            </a:r>
            <a:r>
              <a:rPr lang="en-GB" dirty="0"/>
              <a:t>Sinn </a:t>
            </a:r>
            <a:r>
              <a:rPr lang="en-GB" dirty="0" smtClean="0"/>
              <a:t>Fein (Catholic); </a:t>
            </a:r>
            <a:r>
              <a:rPr lang="en-GB" dirty="0"/>
              <a:t>the </a:t>
            </a:r>
            <a:r>
              <a:rPr lang="en-GB" dirty="0" smtClean="0"/>
              <a:t>UUP (Protestant); </a:t>
            </a:r>
            <a:r>
              <a:rPr lang="en-GB" dirty="0"/>
              <a:t>the </a:t>
            </a:r>
            <a:r>
              <a:rPr lang="en-GB" dirty="0" smtClean="0"/>
              <a:t>SDLP (Catholic) </a:t>
            </a:r>
            <a:r>
              <a:rPr lang="en-GB" dirty="0"/>
              <a:t>and the Alliance Party of Northern Ireland.</a:t>
            </a:r>
          </a:p>
          <a:p>
            <a:r>
              <a:rPr lang="en-GB" dirty="0"/>
              <a:t>It has been </a:t>
            </a:r>
            <a:r>
              <a:rPr lang="en-GB" b="1" i="1" dirty="0"/>
              <a:t>suspended</a:t>
            </a:r>
            <a:r>
              <a:rPr lang="en-GB" dirty="0"/>
              <a:t> by Westminster on 4 occasions.</a:t>
            </a:r>
          </a:p>
          <a:p>
            <a:r>
              <a:rPr lang="en-GB" dirty="0"/>
              <a:t>It has primary legislative powers over areas such as health, education, employment, housing, economic development, </a:t>
            </a:r>
            <a:r>
              <a:rPr lang="en-GB" dirty="0" err="1" smtClean="0"/>
              <a:t>etc</a:t>
            </a: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r>
              <a:rPr lang="en-GB" dirty="0">
                <a:hlinkClick r:id="rId2" action="ppaction://hlinkpres?slideindex=1&amp;slidetitle="/>
              </a:rPr>
              <a:t>http://www.niassembly.gov.uk/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308098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Devolution &amp; intergovernmental relations: concepts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 smtClean="0"/>
              <a:t>concordats </a:t>
            </a:r>
            <a:r>
              <a:rPr lang="en-GB" dirty="0"/>
              <a:t>(rules which govern the relationship between Westminster and the devolved assemblies); </a:t>
            </a:r>
            <a:endParaRPr lang="en-GB" dirty="0" smtClean="0"/>
          </a:p>
          <a:p>
            <a:r>
              <a:rPr lang="en-GB" b="1" dirty="0" smtClean="0"/>
              <a:t>Joint </a:t>
            </a:r>
            <a:r>
              <a:rPr lang="en-GB" b="1" dirty="0"/>
              <a:t>Ministerial Committee </a:t>
            </a:r>
            <a:r>
              <a:rPr lang="en-GB" dirty="0"/>
              <a:t>(meetings between UK Ministers and representatives from devolved administrations); </a:t>
            </a:r>
            <a:endParaRPr lang="en-GB" dirty="0" smtClean="0"/>
          </a:p>
          <a:p>
            <a:r>
              <a:rPr lang="en-GB" dirty="0" smtClean="0"/>
              <a:t>the </a:t>
            </a:r>
            <a:r>
              <a:rPr lang="en-GB" b="1" dirty="0"/>
              <a:t>Supreme Court </a:t>
            </a:r>
            <a:r>
              <a:rPr lang="en-GB" dirty="0"/>
              <a:t>arbitrates in disputes about competences (</a:t>
            </a:r>
            <a:r>
              <a:rPr lang="en-GB" dirty="0" err="1"/>
              <a:t>eg</a:t>
            </a:r>
            <a:r>
              <a:rPr lang="en-GB" dirty="0"/>
              <a:t> Welsh Assembly not acted ultra vires in its Local Government Bye-Laws Bill, 2012)</a:t>
            </a:r>
          </a:p>
          <a:p>
            <a:r>
              <a:rPr lang="en-GB" dirty="0"/>
              <a:t>Westminster and the English question: should </a:t>
            </a:r>
            <a:r>
              <a:rPr lang="en-GB" dirty="0" smtClean="0"/>
              <a:t>there be an English Parliament and a federal structure?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2425137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impact of devolution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9663300" cy="3861694"/>
          </a:xfrm>
        </p:spPr>
        <p:txBody>
          <a:bodyPr>
            <a:normAutofit/>
          </a:bodyPr>
          <a:lstStyle/>
          <a:p>
            <a:r>
              <a:rPr lang="en-GB" sz="2000" b="1" dirty="0" smtClean="0"/>
              <a:t>A new politics</a:t>
            </a:r>
            <a:r>
              <a:rPr lang="en-GB" sz="2000" dirty="0" smtClean="0"/>
              <a:t>: more representative (35% MSPs women; 40% AMs women); Scotland’s ‘Rainbow Parliament’.</a:t>
            </a:r>
          </a:p>
          <a:p>
            <a:r>
              <a:rPr lang="en-GB" sz="2000" b="1" dirty="0" smtClean="0"/>
              <a:t>Multi-party politics</a:t>
            </a:r>
            <a:r>
              <a:rPr lang="en-GB" sz="2000" dirty="0" smtClean="0"/>
              <a:t>: particularly true initially in Scotland with minority governments and coalitions.</a:t>
            </a:r>
          </a:p>
          <a:p>
            <a:r>
              <a:rPr lang="en-GB" sz="2000" b="1" dirty="0" smtClean="0"/>
              <a:t>Policy divergence</a:t>
            </a:r>
            <a:r>
              <a:rPr lang="en-GB" sz="2000" dirty="0" smtClean="0"/>
              <a:t>: especially in health and education (no University tuition fees in Scotland)</a:t>
            </a:r>
          </a:p>
          <a:p>
            <a:r>
              <a:rPr lang="en-GB" sz="2000" b="1" dirty="0" smtClean="0"/>
              <a:t>Funding issues</a:t>
            </a:r>
            <a:r>
              <a:rPr lang="en-GB" sz="2000" dirty="0" smtClean="0"/>
              <a:t>: </a:t>
            </a:r>
            <a:r>
              <a:rPr lang="en-GB" sz="2000" dirty="0" err="1" smtClean="0"/>
              <a:t>eg</a:t>
            </a:r>
            <a:r>
              <a:rPr lang="en-GB" sz="2000" dirty="0" smtClean="0"/>
              <a:t> the Barnett formula</a:t>
            </a:r>
          </a:p>
          <a:p>
            <a:r>
              <a:rPr lang="en-GB" sz="2000" dirty="0" smtClean="0"/>
              <a:t>What does it mean to be ‘British’? </a:t>
            </a:r>
          </a:p>
          <a:p>
            <a:r>
              <a:rPr lang="en-GB" sz="2000" dirty="0" smtClean="0"/>
              <a:t>What sort of state is Britain: unitary; union (quasi federal); federal?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4169226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UK examples of Regional Assembles: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63688" y="2255770"/>
            <a:ext cx="9384109" cy="4248061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The Scottish Parliament</a:t>
            </a:r>
          </a:p>
          <a:p>
            <a:r>
              <a:rPr lang="en-GB" dirty="0" smtClean="0"/>
              <a:t>The Welsh Assembly</a:t>
            </a:r>
          </a:p>
          <a:p>
            <a:r>
              <a:rPr lang="en-GB" dirty="0" smtClean="0"/>
              <a:t>The Northern Ireland Assembly (‘Stormont’)</a:t>
            </a:r>
          </a:p>
          <a:p>
            <a:r>
              <a:rPr lang="en-GB" dirty="0" smtClean="0"/>
              <a:t>The London Assembly</a:t>
            </a:r>
          </a:p>
          <a:p>
            <a:r>
              <a:rPr lang="en-GB" i="1" dirty="0" smtClean="0"/>
              <a:t>Note: a referendum on a North East Regional Assembly rejected the idea in 2004.</a:t>
            </a:r>
          </a:p>
          <a:p>
            <a:r>
              <a:rPr lang="en-GB" i="1" dirty="0" smtClean="0"/>
              <a:t>All further tackle the </a:t>
            </a:r>
            <a:r>
              <a:rPr lang="en-GB" b="1" i="1" dirty="0" smtClean="0"/>
              <a:t>democratic deficit </a:t>
            </a:r>
            <a:r>
              <a:rPr lang="en-GB" dirty="0"/>
              <a:t/>
            </a:r>
            <a:br>
              <a:rPr lang="en-GB" dirty="0"/>
            </a:br>
            <a:endParaRPr lang="en-GB" dirty="0" smtClean="0"/>
          </a:p>
          <a:p>
            <a:r>
              <a:rPr lang="en-GB" dirty="0" smtClean="0"/>
              <a:t>Characterised by </a:t>
            </a:r>
            <a:r>
              <a:rPr lang="en-GB" b="1" dirty="0" smtClean="0"/>
              <a:t>asymmetric devolution</a:t>
            </a:r>
            <a:r>
              <a:rPr lang="en-GB" dirty="0" smtClean="0"/>
              <a:t>: each of the devolved institutions has different powers</a:t>
            </a:r>
          </a:p>
          <a:p>
            <a:r>
              <a:rPr lang="en-GB" dirty="0" smtClean="0"/>
              <a:t>Key concept: </a:t>
            </a:r>
            <a:r>
              <a:rPr lang="en-GB" b="1" dirty="0" smtClean="0"/>
              <a:t>devolution</a:t>
            </a:r>
            <a:r>
              <a:rPr lang="en-GB" dirty="0" smtClean="0"/>
              <a:t> – the transfer of powers from a central to a regional authority.</a:t>
            </a:r>
          </a:p>
        </p:txBody>
      </p:sp>
    </p:spTree>
    <p:extLst>
      <p:ext uri="{BB962C8B-B14F-4D97-AF65-F5344CB8AC3E}">
        <p14:creationId xmlns:p14="http://schemas.microsoft.com/office/powerpoint/2010/main" val="665562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Scottish Parliament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343955"/>
            <a:ext cx="9276933" cy="4069724"/>
          </a:xfrm>
        </p:spPr>
        <p:txBody>
          <a:bodyPr>
            <a:normAutofit fontScale="92500"/>
          </a:bodyPr>
          <a:lstStyle/>
          <a:p>
            <a:endParaRPr lang="en-GB" dirty="0" smtClean="0"/>
          </a:p>
          <a:p>
            <a:r>
              <a:rPr lang="en-GB" sz="2200" dirty="0" smtClean="0"/>
              <a:t>Created as a result of the 1997 Scottish devolution referendum and the subsequent 1998 Scotland Act </a:t>
            </a:r>
            <a:endParaRPr lang="en-GB" sz="2200" dirty="0"/>
          </a:p>
          <a:p>
            <a:r>
              <a:rPr lang="en-GB" sz="2200" dirty="0" smtClean="0"/>
              <a:t>functions used to be administered from the Scottish Office.</a:t>
            </a:r>
          </a:p>
          <a:p>
            <a:r>
              <a:rPr lang="en-GB" sz="2200" dirty="0" smtClean="0"/>
              <a:t>Comprises: 129 </a:t>
            </a:r>
            <a:r>
              <a:rPr lang="en-GB" sz="2200" b="1" dirty="0" smtClean="0"/>
              <a:t>MSP</a:t>
            </a:r>
            <a:r>
              <a:rPr lang="en-GB" sz="2200" dirty="0" smtClean="0"/>
              <a:t>s: 73 elected by the First-Past-the-Post system and 56 through the AMS system from 8 Scottish regions. 4 year term.</a:t>
            </a:r>
          </a:p>
          <a:p>
            <a:r>
              <a:rPr lang="en-GB" sz="2200" b="1" dirty="0" smtClean="0"/>
              <a:t>First Minister</a:t>
            </a:r>
            <a:r>
              <a:rPr lang="en-GB" sz="2200" dirty="0" smtClean="0"/>
              <a:t>: Nicola Sturgeon (SNP).</a:t>
            </a:r>
          </a:p>
          <a:p>
            <a:r>
              <a:rPr lang="en-GB" sz="2200" dirty="0" smtClean="0"/>
              <a:t>Highlights the </a:t>
            </a:r>
            <a:r>
              <a:rPr lang="en-GB" sz="2200" b="1" dirty="0" smtClean="0"/>
              <a:t>West Lothian Question</a:t>
            </a:r>
            <a:r>
              <a:rPr lang="en-GB" sz="2200" dirty="0" smtClean="0"/>
              <a:t>, first raised by Tam Dalyell, in 1977. Should Scottish MPs (</a:t>
            </a:r>
            <a:r>
              <a:rPr lang="en-GB" sz="2200" dirty="0" err="1" smtClean="0"/>
              <a:t>eg</a:t>
            </a:r>
            <a:r>
              <a:rPr lang="en-GB" sz="2200" dirty="0" smtClean="0"/>
              <a:t> Alex Salmond) be able to vote on English matters when English MPs cannot vote on areas of </a:t>
            </a:r>
            <a:r>
              <a:rPr lang="en-GB" sz="2200" b="1" i="1" dirty="0" smtClean="0"/>
              <a:t>primary legislative responsibility </a:t>
            </a:r>
            <a:r>
              <a:rPr lang="en-GB" sz="2200" dirty="0" smtClean="0"/>
              <a:t>for Scotland.</a:t>
            </a:r>
          </a:p>
          <a:p>
            <a:pPr marL="0" indent="0">
              <a:buNone/>
            </a:pPr>
            <a:endParaRPr lang="en-GB" sz="2200" dirty="0" smtClean="0"/>
          </a:p>
          <a:p>
            <a:endParaRPr lang="en-GB" sz="2200" dirty="0" smtClean="0"/>
          </a:p>
          <a:p>
            <a:pPr marL="0" indent="0">
              <a:buNone/>
            </a:pPr>
            <a:endParaRPr lang="en-GB" sz="22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26764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Timeline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1979: failed devolution referendum</a:t>
            </a:r>
          </a:p>
          <a:p>
            <a:r>
              <a:rPr lang="en-GB" dirty="0" smtClean="0"/>
              <a:t>1997: successful devolution referendum</a:t>
            </a:r>
          </a:p>
          <a:p>
            <a:r>
              <a:rPr lang="en-GB" dirty="0" smtClean="0"/>
              <a:t>1998: Scotland Act</a:t>
            </a:r>
          </a:p>
          <a:p>
            <a:r>
              <a:rPr lang="en-GB" dirty="0" smtClean="0"/>
              <a:t>1999: First Scottish Parliamentary elections. Parliament based at Holyrood House. Labour/Lib-Dem Coalition</a:t>
            </a:r>
          </a:p>
          <a:p>
            <a:r>
              <a:rPr lang="en-GB" dirty="0" smtClean="0"/>
              <a:t>2003: Second Scottish Parliamentary elections. Labour/Lib-Dem Coalition. (Rainbow Parliament: Green Party; Senior Citizens Party; Save </a:t>
            </a:r>
            <a:r>
              <a:rPr lang="en-GB" dirty="0" err="1" smtClean="0"/>
              <a:t>Stobhill</a:t>
            </a:r>
            <a:r>
              <a:rPr lang="en-GB" dirty="0" smtClean="0"/>
              <a:t> Hospital Party)</a:t>
            </a:r>
          </a:p>
          <a:p>
            <a:r>
              <a:rPr lang="en-GB" dirty="0" smtClean="0"/>
              <a:t>2004: moved to new Scottish Parliament building</a:t>
            </a:r>
          </a:p>
        </p:txBody>
      </p:sp>
    </p:spTree>
    <p:extLst>
      <p:ext uri="{BB962C8B-B14F-4D97-AF65-F5344CB8AC3E}">
        <p14:creationId xmlns:p14="http://schemas.microsoft.com/office/powerpoint/2010/main" val="8056472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Timeline cont’d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2007 elections: minority SNP government (Alex Salmond First Minister)</a:t>
            </a:r>
          </a:p>
          <a:p>
            <a:r>
              <a:rPr lang="en-GB" dirty="0"/>
              <a:t>2011 elections: majority SNP </a:t>
            </a:r>
            <a:r>
              <a:rPr lang="en-GB" dirty="0" smtClean="0"/>
              <a:t>government</a:t>
            </a:r>
          </a:p>
          <a:p>
            <a:r>
              <a:rPr lang="en-GB" dirty="0" smtClean="0"/>
              <a:t>2012 Scotland Act: new powers to Scotland, </a:t>
            </a:r>
            <a:r>
              <a:rPr lang="en-GB" dirty="0" err="1" smtClean="0"/>
              <a:t>eg</a:t>
            </a:r>
            <a:r>
              <a:rPr lang="en-GB" dirty="0" smtClean="0"/>
              <a:t> over drink driving laws and land taxes</a:t>
            </a:r>
          </a:p>
          <a:p>
            <a:r>
              <a:rPr lang="en-GB" dirty="0" smtClean="0"/>
              <a:t>2014: Scottish independence referendum</a:t>
            </a:r>
          </a:p>
          <a:p>
            <a:r>
              <a:rPr lang="en-GB" dirty="0" smtClean="0"/>
              <a:t>2016 elections due in May </a:t>
            </a:r>
            <a:r>
              <a:rPr lang="en-GB" i="1" dirty="0" smtClean="0"/>
              <a:t>(should have been 2015, but would have clashed with the UK general election</a:t>
            </a:r>
            <a:r>
              <a:rPr lang="en-GB" dirty="0" smtClean="0"/>
              <a:t>).</a:t>
            </a:r>
          </a:p>
          <a:p>
            <a:endParaRPr lang="en-GB" dirty="0"/>
          </a:p>
          <a:p>
            <a:r>
              <a:rPr lang="en-GB" dirty="0">
                <a:hlinkClick r:id="rId2" action="ppaction://hlinkpres?slideindex=1&amp;slidetitle="/>
              </a:rPr>
              <a:t>http://www.scottish.parliament.uk/visitandlearn/97585.aspx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140901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Scottish Parliament powers</a:t>
            </a:r>
            <a:endParaRPr lang="en-GB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54266214"/>
              </p:ext>
            </p:extLst>
          </p:nvPr>
        </p:nvGraphicFramePr>
        <p:xfrm>
          <a:off x="1155700" y="2603500"/>
          <a:ext cx="8824914" cy="4211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12457"/>
                <a:gridCol w="4412457"/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Primary</a:t>
                      </a:r>
                      <a:r>
                        <a:rPr lang="en-GB" baseline="0" dirty="0" smtClean="0"/>
                        <a:t> legislation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/>
                        <a:t>Law &amp; home affairs</a:t>
                      </a:r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/>
                        <a:t>Housing</a:t>
                      </a:r>
                    </a:p>
                    <a:p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/>
                        <a:t>Economic development</a:t>
                      </a:r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Environment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/>
                        <a:t>Agriculture &amp; fisheries</a:t>
                      </a:r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Transport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/>
                        <a:t>Education</a:t>
                      </a:r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Culture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/>
                        <a:t>Local government</a:t>
                      </a:r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Tax varying powers</a:t>
                      </a:r>
                      <a:r>
                        <a:rPr lang="en-GB" baseline="0" dirty="0" smtClean="0"/>
                        <a:t> (+/- 3p)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/>
                        <a:t>Health</a:t>
                      </a:r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051347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UK reserved powers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85256909"/>
              </p:ext>
            </p:extLst>
          </p:nvPr>
        </p:nvGraphicFramePr>
        <p:xfrm>
          <a:off x="1155700" y="2603500"/>
          <a:ext cx="8824914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12457"/>
                <a:gridCol w="4412457"/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Westminster Parliament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UK Constitution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Social Security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Defence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Media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Foreign Policy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Border Controls/immigration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Monetary systems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Employment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875751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independence referendum 2014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Narrowly rejected independence</a:t>
            </a:r>
          </a:p>
          <a:p>
            <a:r>
              <a:rPr lang="en-GB" dirty="0" smtClean="0"/>
              <a:t>Proposals for a </a:t>
            </a:r>
            <a:r>
              <a:rPr lang="en-GB" b="1" i="1" dirty="0" smtClean="0"/>
              <a:t>‘devo-max’ </a:t>
            </a:r>
            <a:r>
              <a:rPr lang="en-GB" dirty="0" smtClean="0"/>
              <a:t>clause had been dropped</a:t>
            </a:r>
          </a:p>
          <a:p>
            <a:r>
              <a:rPr lang="en-GB" dirty="0" smtClean="0"/>
              <a:t>But the three main parties in Westminster signed up to offering more devolved powers to Scotland</a:t>
            </a:r>
          </a:p>
          <a:p>
            <a:r>
              <a:rPr lang="en-GB" dirty="0" smtClean="0"/>
              <a:t>The </a:t>
            </a:r>
            <a:r>
              <a:rPr lang="en-GB" b="1" dirty="0" smtClean="0"/>
              <a:t>Smith Commission </a:t>
            </a:r>
            <a:r>
              <a:rPr lang="en-GB" dirty="0" smtClean="0"/>
              <a:t>was established after the referendum to report on the transfer of further powers to Scotland and to establish a timetable.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242367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Further Powers for Scotland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Following the referendum on Scottish independence </a:t>
            </a:r>
            <a:r>
              <a:rPr lang="en-GB" dirty="0" smtClean="0"/>
              <a:t>in September </a:t>
            </a:r>
            <a:r>
              <a:rPr lang="en-GB" dirty="0"/>
              <a:t>2014, a process is underway to transfer further powers to the Scottish Parliament in areas such as </a:t>
            </a:r>
            <a:endParaRPr lang="en-GB" dirty="0" smtClean="0"/>
          </a:p>
          <a:p>
            <a:r>
              <a:rPr lang="en-GB" b="1" dirty="0" smtClean="0"/>
              <a:t>Taxation </a:t>
            </a:r>
            <a:r>
              <a:rPr lang="en-GB" dirty="0" smtClean="0"/>
              <a:t>(full powers) </a:t>
            </a:r>
          </a:p>
          <a:p>
            <a:r>
              <a:rPr lang="en-GB" b="1" dirty="0" smtClean="0"/>
              <a:t>welfare </a:t>
            </a:r>
          </a:p>
          <a:p>
            <a:r>
              <a:rPr lang="en-GB" b="1" dirty="0" smtClean="0"/>
              <a:t>and </a:t>
            </a:r>
            <a:r>
              <a:rPr lang="en-GB" b="1" dirty="0"/>
              <a:t>elections to the Scottish Parliament</a:t>
            </a:r>
            <a:r>
              <a:rPr lang="en-GB" dirty="0"/>
              <a:t>.</a:t>
            </a:r>
          </a:p>
          <a:p>
            <a:r>
              <a:rPr lang="en-GB" dirty="0"/>
              <a:t>The UK Government introduced the Scotland Bill in the UK Parliament </a:t>
            </a:r>
            <a:r>
              <a:rPr lang="en-GB" dirty="0" smtClean="0"/>
              <a:t>in May 2015, based on the findings of the Smith Commission. </a:t>
            </a:r>
          </a:p>
          <a:p>
            <a:r>
              <a:rPr lang="en-GB" dirty="0" smtClean="0"/>
              <a:t>In March </a:t>
            </a:r>
            <a:r>
              <a:rPr lang="en-GB" dirty="0"/>
              <a:t>2016, this bill became </a:t>
            </a:r>
            <a:r>
              <a:rPr lang="en-GB" dirty="0" smtClean="0"/>
              <a:t>the Scotland Act 2016.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8730921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363</TotalTime>
  <Words>1107</Words>
  <Application>Microsoft Office PowerPoint</Application>
  <PresentationFormat>Widescreen</PresentationFormat>
  <Paragraphs>125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Century Gothic</vt:lpstr>
      <vt:lpstr>Wingdings 3</vt:lpstr>
      <vt:lpstr>Ion Boardroom</vt:lpstr>
      <vt:lpstr>Regional Assemblies</vt:lpstr>
      <vt:lpstr>UK examples of Regional Assembles:</vt:lpstr>
      <vt:lpstr>The Scottish Parliament</vt:lpstr>
      <vt:lpstr>Timeline</vt:lpstr>
      <vt:lpstr>Timeline cont’d</vt:lpstr>
      <vt:lpstr>Scottish Parliament powers</vt:lpstr>
      <vt:lpstr>UK reserved powers</vt:lpstr>
      <vt:lpstr>The independence referendum 2014</vt:lpstr>
      <vt:lpstr>Further Powers for Scotland</vt:lpstr>
      <vt:lpstr>The Barnett Formula</vt:lpstr>
      <vt:lpstr>Merits of Scottish devolution</vt:lpstr>
      <vt:lpstr>The Welsh Assembly</vt:lpstr>
      <vt:lpstr>The Welsh Assembly cont’d</vt:lpstr>
      <vt:lpstr>Northern Ireland Assembly</vt:lpstr>
      <vt:lpstr>The Northern Ireland Assembly cont’d</vt:lpstr>
      <vt:lpstr>Devolution &amp; intergovernmental relations: concepts</vt:lpstr>
      <vt:lpstr>The impact of devolution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Vice President</dc:title>
  <dc:creator>Michael Pattison</dc:creator>
  <cp:lastModifiedBy>Michael Pattison</cp:lastModifiedBy>
  <cp:revision>48</cp:revision>
  <dcterms:created xsi:type="dcterms:W3CDTF">2016-03-06T09:24:18Z</dcterms:created>
  <dcterms:modified xsi:type="dcterms:W3CDTF">2016-04-17T20:06:56Z</dcterms:modified>
</cp:coreProperties>
</file>