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8" r:id="rId5"/>
    <p:sldId id="269" r:id="rId6"/>
    <p:sldId id="272" r:id="rId7"/>
    <p:sldId id="274" r:id="rId8"/>
    <p:sldId id="273" r:id="rId9"/>
    <p:sldId id="270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0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3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4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3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7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87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2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4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2922-483F-4999-A6F3-30B9ABE3EC09}" type="datetimeFigureOut">
              <a:rPr lang="en-GB" smtClean="0"/>
              <a:t>03/04/2016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549DB-9CA0-48FF-92E7-49D00D416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37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800" b="1" dirty="0" smtClean="0"/>
              <a:t>PLURALISM &amp; ELITISM</a:t>
            </a:r>
            <a:br>
              <a:rPr lang="en-GB" sz="8800" b="1" dirty="0" smtClean="0"/>
            </a:br>
            <a:r>
              <a:rPr lang="en-GB" sz="4900" dirty="0" smtClean="0"/>
              <a:t>(</a:t>
            </a:r>
            <a:r>
              <a:rPr lang="en-GB" sz="4900" dirty="0" smtClean="0"/>
              <a:t>The many and the few)</a:t>
            </a:r>
            <a:endParaRPr lang="en-GB" sz="4900" dirty="0"/>
          </a:p>
        </p:txBody>
      </p:sp>
    </p:spTree>
    <p:extLst>
      <p:ext uri="{BB962C8B-B14F-4D97-AF65-F5344CB8AC3E}">
        <p14:creationId xmlns:p14="http://schemas.microsoft.com/office/powerpoint/2010/main" val="36424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 Europe pluralism began as a response to </a:t>
            </a:r>
            <a:r>
              <a:rPr lang="en-GB" b="1" dirty="0" smtClean="0">
                <a:solidFill>
                  <a:schemeClr val="bg1"/>
                </a:solidFill>
              </a:rPr>
              <a:t>absolutism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 USA it began as a practical response to </a:t>
            </a:r>
            <a:r>
              <a:rPr lang="en-GB" b="1" dirty="0" smtClean="0">
                <a:solidFill>
                  <a:schemeClr val="bg1"/>
                </a:solidFill>
              </a:rPr>
              <a:t>limit state power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Concerned with how society should be organised in order to achieve </a:t>
            </a:r>
            <a:r>
              <a:rPr lang="en-GB" b="1" dirty="0" smtClean="0">
                <a:solidFill>
                  <a:schemeClr val="bg1"/>
                </a:solidFill>
              </a:rPr>
              <a:t>a </a:t>
            </a:r>
            <a:r>
              <a:rPr lang="en-GB" b="1" i="1" dirty="0" smtClean="0">
                <a:solidFill>
                  <a:schemeClr val="bg1"/>
                </a:solidFill>
              </a:rPr>
              <a:t>just </a:t>
            </a:r>
            <a:r>
              <a:rPr lang="en-GB" b="1" dirty="0" smtClean="0">
                <a:solidFill>
                  <a:schemeClr val="bg1"/>
                </a:solidFill>
              </a:rPr>
              <a:t>society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Diversity is a social good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Prevents the dominance of one particular idea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Power should be dispersed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The Main Principles of English Pluralism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bg1"/>
                </a:solidFill>
              </a:rPr>
              <a:t>Liberty</a:t>
            </a:r>
            <a:r>
              <a:rPr lang="en-GB" dirty="0" smtClean="0">
                <a:solidFill>
                  <a:schemeClr val="bg1"/>
                </a:solidFill>
              </a:rPr>
              <a:t> the most important political value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Liberty best preserved by power being </a:t>
            </a:r>
            <a:r>
              <a:rPr lang="en-GB" i="1" dirty="0" smtClean="0">
                <a:solidFill>
                  <a:schemeClr val="bg1"/>
                </a:solidFill>
              </a:rPr>
              <a:t>dispersed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Groups should be regarded as ‘persons’ (representative)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Ideas of state sovereignty should be rejected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6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GB" i="1" dirty="0" smtClean="0">
                <a:solidFill>
                  <a:schemeClr val="bg1"/>
                </a:solidFill>
              </a:rPr>
              <a:t>However</a:t>
            </a:r>
            <a:r>
              <a:rPr lang="en-GB" dirty="0" smtClean="0">
                <a:solidFill>
                  <a:schemeClr val="bg1"/>
                </a:solidFill>
              </a:rPr>
              <a:t>, early English pluralists </a:t>
            </a:r>
            <a:r>
              <a:rPr lang="en-GB" i="1" dirty="0" smtClean="0">
                <a:solidFill>
                  <a:schemeClr val="bg1"/>
                </a:solidFill>
              </a:rPr>
              <a:t>opposed</a:t>
            </a:r>
            <a:r>
              <a:rPr lang="en-GB" dirty="0" smtClean="0">
                <a:solidFill>
                  <a:schemeClr val="bg1"/>
                </a:solidFill>
              </a:rPr>
              <a:t> the individualism of liberalism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They saw </a:t>
            </a:r>
            <a:r>
              <a:rPr lang="en-GB" i="1" dirty="0" smtClean="0">
                <a:solidFill>
                  <a:schemeClr val="bg1"/>
                </a:solidFill>
              </a:rPr>
              <a:t>groups</a:t>
            </a:r>
            <a:r>
              <a:rPr lang="en-GB" dirty="0" smtClean="0">
                <a:solidFill>
                  <a:schemeClr val="bg1"/>
                </a:solidFill>
              </a:rPr>
              <a:t> as the main elements of </a:t>
            </a:r>
            <a:r>
              <a:rPr lang="en-GB" dirty="0" smtClean="0">
                <a:solidFill>
                  <a:schemeClr val="bg1"/>
                </a:solidFill>
              </a:rPr>
              <a:t>society (family, village, community)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Individuals have </a:t>
            </a:r>
            <a:r>
              <a:rPr lang="en-GB" b="1" dirty="0" smtClean="0">
                <a:solidFill>
                  <a:schemeClr val="bg1"/>
                </a:solidFill>
              </a:rPr>
              <a:t>no independent existence </a:t>
            </a:r>
            <a:r>
              <a:rPr lang="en-GB" dirty="0" smtClean="0">
                <a:solidFill>
                  <a:schemeClr val="bg1"/>
                </a:solidFill>
              </a:rPr>
              <a:t>(other than through groups)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Group identity and representation an important element in the political </a:t>
            </a:r>
            <a:r>
              <a:rPr lang="en-GB" dirty="0" smtClean="0">
                <a:solidFill>
                  <a:schemeClr val="bg1"/>
                </a:solidFill>
              </a:rPr>
              <a:t>structure (</a:t>
            </a:r>
            <a:r>
              <a:rPr lang="en-GB" dirty="0" err="1" smtClean="0">
                <a:solidFill>
                  <a:schemeClr val="bg1"/>
                </a:solidFill>
              </a:rPr>
              <a:t>eg</a:t>
            </a:r>
            <a:r>
              <a:rPr lang="en-GB" dirty="0" smtClean="0">
                <a:solidFill>
                  <a:schemeClr val="bg1"/>
                </a:solidFill>
              </a:rPr>
              <a:t> constituencies; rotten boroughs)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Groups are </a:t>
            </a:r>
            <a:r>
              <a:rPr lang="en-GB" dirty="0" smtClean="0">
                <a:solidFill>
                  <a:schemeClr val="bg1"/>
                </a:solidFill>
              </a:rPr>
              <a:t>therefore the </a:t>
            </a:r>
            <a:r>
              <a:rPr lang="en-GB" dirty="0" smtClean="0">
                <a:solidFill>
                  <a:schemeClr val="bg1"/>
                </a:solidFill>
              </a:rPr>
              <a:t>building blocks of politics and the state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6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English pluralists therefore concerned with: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chemeClr val="bg1"/>
                </a:solidFill>
              </a:rPr>
              <a:t>State </a:t>
            </a:r>
            <a:r>
              <a:rPr lang="en-GB" dirty="0" smtClean="0">
                <a:solidFill>
                  <a:schemeClr val="bg1"/>
                </a:solidFill>
              </a:rPr>
              <a:t>sovereignty (constrained by groups)</a:t>
            </a:r>
            <a:endParaRPr lang="en-GB" dirty="0" smtClean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2) The role of </a:t>
            </a:r>
            <a:r>
              <a:rPr lang="en-GB" dirty="0" smtClean="0">
                <a:solidFill>
                  <a:schemeClr val="bg1"/>
                </a:solidFill>
              </a:rPr>
              <a:t>groups therefore important in democracy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American Pluralism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Particularly </a:t>
            </a:r>
            <a:r>
              <a:rPr lang="en-GB" dirty="0" smtClean="0">
                <a:solidFill>
                  <a:schemeClr val="bg1"/>
                </a:solidFill>
              </a:rPr>
              <a:t>opposed to a powerful imperial </a:t>
            </a:r>
            <a:r>
              <a:rPr lang="en-GB" dirty="0" smtClean="0">
                <a:solidFill>
                  <a:schemeClr val="bg1"/>
                </a:solidFill>
              </a:rPr>
              <a:t>state (Britain)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Necessary to ensure powers of state limited to avoid groups being crushed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Emphasised </a:t>
            </a:r>
            <a:r>
              <a:rPr lang="en-GB" b="1" dirty="0" smtClean="0">
                <a:solidFill>
                  <a:schemeClr val="bg1"/>
                </a:solidFill>
              </a:rPr>
              <a:t>separation of powers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Federalism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Lobbyists/ ‘K Street’ corridor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Britain after WW2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luralism weakened by a growing, complex state (in the USA a welfare state failed to develop)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Growing symbiotic relationship between civil servants and ministers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Power monopolised within a closed and elitist state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Thatcher </a:t>
            </a:r>
            <a:r>
              <a:rPr lang="en-GB" dirty="0" smtClean="0">
                <a:solidFill>
                  <a:schemeClr val="bg1"/>
                </a:solidFill>
              </a:rPr>
              <a:t>suspicious of </a:t>
            </a:r>
            <a:r>
              <a:rPr lang="en-GB" i="1" dirty="0" smtClean="0">
                <a:solidFill>
                  <a:schemeClr val="bg1"/>
                </a:solidFill>
              </a:rPr>
              <a:t>groups</a:t>
            </a:r>
            <a:r>
              <a:rPr lang="en-GB" dirty="0" smtClean="0">
                <a:solidFill>
                  <a:schemeClr val="bg1"/>
                </a:solidFill>
              </a:rPr>
              <a:t> (</a:t>
            </a:r>
            <a:r>
              <a:rPr lang="en-GB" dirty="0" err="1" smtClean="0">
                <a:solidFill>
                  <a:schemeClr val="bg1"/>
                </a:solidFill>
              </a:rPr>
              <a:t>eg</a:t>
            </a:r>
            <a:r>
              <a:rPr lang="en-GB" dirty="0" smtClean="0">
                <a:solidFill>
                  <a:schemeClr val="bg1"/>
                </a:solidFill>
              </a:rPr>
              <a:t> unions) &amp; emphasised a direct relationship between the sovereign government and the individual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4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BUT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Assumptions of pluralism challenged by: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    1) Civil rights </a:t>
            </a:r>
            <a:r>
              <a:rPr lang="en-GB" dirty="0" smtClean="0">
                <a:solidFill>
                  <a:schemeClr val="bg1"/>
                </a:solidFill>
              </a:rPr>
              <a:t>movement (groups are not truly equal)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  2) Anti-Vietnam War </a:t>
            </a:r>
            <a:r>
              <a:rPr lang="en-GB" dirty="0" smtClean="0">
                <a:solidFill>
                  <a:schemeClr val="bg1"/>
                </a:solidFill>
              </a:rPr>
              <a:t>movement (government elites control our lives)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5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Modern </a:t>
            </a:r>
            <a:r>
              <a:rPr lang="en-GB" dirty="0" smtClean="0">
                <a:solidFill>
                  <a:schemeClr val="bg1"/>
                </a:solidFill>
              </a:rPr>
              <a:t>pluralism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State “hollowed out” in late 20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Century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Pluralists see “</a:t>
            </a:r>
            <a:r>
              <a:rPr lang="en-GB" dirty="0" err="1" smtClean="0">
                <a:solidFill>
                  <a:schemeClr val="bg1"/>
                </a:solidFill>
              </a:rPr>
              <a:t>voluntaristic</a:t>
            </a:r>
            <a:r>
              <a:rPr lang="en-GB" dirty="0" smtClean="0">
                <a:solidFill>
                  <a:schemeClr val="bg1"/>
                </a:solidFill>
              </a:rPr>
              <a:t> solutions to deep seated structural problems” (Smith 2006)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Big Society?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Postmodernists, like pluralists, reject monism (especially the Marxist belief in a single truth and </a:t>
            </a:r>
            <a:r>
              <a:rPr lang="en-GB" dirty="0" smtClean="0">
                <a:solidFill>
                  <a:schemeClr val="bg1"/>
                </a:solidFill>
              </a:rPr>
              <a:t>explanation – everything linked to class)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Multiculturalism &amp; Pluralism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Multiculturalists see rights as group-based rather than </a:t>
            </a:r>
            <a:r>
              <a:rPr lang="en-GB" dirty="0" smtClean="0">
                <a:solidFill>
                  <a:schemeClr val="bg1"/>
                </a:solidFill>
              </a:rPr>
              <a:t>individual (</a:t>
            </a:r>
            <a:r>
              <a:rPr lang="en-GB" dirty="0" err="1" smtClean="0">
                <a:solidFill>
                  <a:schemeClr val="bg1"/>
                </a:solidFill>
              </a:rPr>
              <a:t>eg</a:t>
            </a:r>
            <a:r>
              <a:rPr lang="en-GB" dirty="0" smtClean="0">
                <a:solidFill>
                  <a:schemeClr val="bg1"/>
                </a:solidFill>
              </a:rPr>
              <a:t> the rights of religious groups)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Generally recognised as a good thing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chemeClr val="bg1"/>
                </a:solidFill>
              </a:rPr>
              <a:t>    But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Some </a:t>
            </a:r>
            <a:r>
              <a:rPr lang="en-GB" dirty="0">
                <a:solidFill>
                  <a:schemeClr val="bg1"/>
                </a:solidFill>
              </a:rPr>
              <a:t>M</a:t>
            </a:r>
            <a:r>
              <a:rPr lang="en-GB" dirty="0" smtClean="0">
                <a:solidFill>
                  <a:schemeClr val="bg1"/>
                </a:solidFill>
              </a:rPr>
              <a:t>uslim women might want their rights protected as individuals rather than as Muslims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chemeClr val="bg1"/>
                </a:solidFill>
              </a:rPr>
              <a:t>    So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Dilemma: is there a tension between group rights and individual rights?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Derives from the word </a:t>
            </a:r>
            <a:r>
              <a:rPr lang="en-GB" b="1" dirty="0" smtClean="0">
                <a:solidFill>
                  <a:schemeClr val="bg1"/>
                </a:solidFill>
              </a:rPr>
              <a:t>Plural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“Containing, involving or composed of </a:t>
            </a:r>
            <a:r>
              <a:rPr lang="en-GB" b="1" dirty="0" smtClean="0">
                <a:solidFill>
                  <a:schemeClr val="bg1"/>
                </a:solidFill>
              </a:rPr>
              <a:t>more than one</a:t>
            </a:r>
            <a:r>
              <a:rPr lang="en-GB" dirty="0" smtClean="0">
                <a:solidFill>
                  <a:schemeClr val="bg1"/>
                </a:solidFill>
              </a:rPr>
              <a:t>”.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Central tenet of </a:t>
            </a:r>
            <a:r>
              <a:rPr lang="en-GB" b="1" dirty="0" smtClean="0">
                <a:solidFill>
                  <a:schemeClr val="bg1"/>
                </a:solidFill>
              </a:rPr>
              <a:t>Liberalism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Competition &amp; disagreement healthy (J.S. Mill)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Competing ideas -The truth can only be found through discussion when people are open to criticism (Mill)</a:t>
            </a:r>
          </a:p>
        </p:txBody>
      </p:sp>
    </p:spTree>
    <p:extLst>
      <p:ext uri="{BB962C8B-B14F-4D97-AF65-F5344CB8AC3E}">
        <p14:creationId xmlns:p14="http://schemas.microsoft.com/office/powerpoint/2010/main" val="370478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Countervailing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hlinkClick r:id="rId2" action="ppaction://hlinksldjump"/>
            </a:endParaRPr>
          </a:p>
          <a:p>
            <a:r>
              <a:rPr lang="en-GB" dirty="0" smtClean="0">
                <a:hlinkClick r:id="rId2" action="ppaction://hlinksldjump"/>
              </a:rPr>
              <a:t>https</a:t>
            </a:r>
            <a:r>
              <a:rPr lang="en-GB" dirty="0">
                <a:hlinkClick r:id="rId2" action="ppaction://hlinksldjump"/>
              </a:rPr>
              <a:t>://www.youtube.com/watch?v=a0BpfwazhUA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95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</a:t>
            </a:r>
            <a:r>
              <a:rPr lang="en-GB" dirty="0" smtClean="0">
                <a:solidFill>
                  <a:schemeClr val="bg1"/>
                </a:solidFill>
              </a:rPr>
              <a:t>entral </a:t>
            </a:r>
            <a:r>
              <a:rPr lang="en-GB" dirty="0">
                <a:solidFill>
                  <a:schemeClr val="bg1"/>
                </a:solidFill>
              </a:rPr>
              <a:t>to </a:t>
            </a:r>
            <a:r>
              <a:rPr lang="en-GB" b="1" dirty="0">
                <a:solidFill>
                  <a:schemeClr val="bg1"/>
                </a:solidFill>
              </a:rPr>
              <a:t>democratic thought and practice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Countervailing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groups (</a:t>
            </a:r>
            <a:r>
              <a:rPr lang="en-GB" dirty="0" err="1" smtClean="0">
                <a:solidFill>
                  <a:schemeClr val="bg1"/>
                </a:solidFill>
              </a:rPr>
              <a:t>eg</a:t>
            </a:r>
            <a:r>
              <a:rPr lang="en-GB" dirty="0" smtClean="0">
                <a:solidFill>
                  <a:schemeClr val="bg1"/>
                </a:solidFill>
              </a:rPr>
              <a:t> League Against Cruel Sports </a:t>
            </a:r>
            <a:r>
              <a:rPr lang="en-GB" dirty="0" err="1" smtClean="0">
                <a:solidFill>
                  <a:schemeClr val="bg1"/>
                </a:solidFill>
              </a:rPr>
              <a:t>vs</a:t>
            </a:r>
            <a:r>
              <a:rPr lang="en-GB" dirty="0" smtClean="0">
                <a:solidFill>
                  <a:schemeClr val="bg1"/>
                </a:solidFill>
              </a:rPr>
              <a:t> the Countryside Alliance)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Opposes </a:t>
            </a:r>
            <a:r>
              <a:rPr lang="en-GB" b="1" dirty="0" smtClean="0">
                <a:solidFill>
                  <a:schemeClr val="bg1"/>
                </a:solidFill>
              </a:rPr>
              <a:t>Marxists</a:t>
            </a:r>
            <a:r>
              <a:rPr lang="en-GB" dirty="0" smtClean="0">
                <a:solidFill>
                  <a:schemeClr val="bg1"/>
                </a:solidFill>
              </a:rPr>
              <a:t> and </a:t>
            </a:r>
            <a:r>
              <a:rPr lang="en-GB" b="1" dirty="0" smtClean="0">
                <a:solidFill>
                  <a:schemeClr val="bg1"/>
                </a:solidFill>
              </a:rPr>
              <a:t>elitists</a:t>
            </a:r>
            <a:r>
              <a:rPr lang="en-GB" dirty="0" smtClean="0">
                <a:solidFill>
                  <a:schemeClr val="bg1"/>
                </a:solidFill>
              </a:rPr>
              <a:t> in suggesting in liberal societies there is a dispersal of power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93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Pluralism &amp; Power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Pluralism espouses the distribution, dispersal and separation of power and influence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It opposes </a:t>
            </a:r>
            <a:r>
              <a:rPr lang="en-GB" b="1" dirty="0" smtClean="0">
                <a:solidFill>
                  <a:schemeClr val="bg1"/>
                </a:solidFill>
              </a:rPr>
              <a:t>absolutism </a:t>
            </a:r>
            <a:r>
              <a:rPr lang="en-GB" dirty="0" smtClean="0">
                <a:solidFill>
                  <a:schemeClr val="bg1"/>
                </a:solidFill>
              </a:rPr>
              <a:t>and </a:t>
            </a:r>
            <a:r>
              <a:rPr lang="en-GB" b="1" dirty="0" smtClean="0">
                <a:solidFill>
                  <a:schemeClr val="bg1"/>
                </a:solidFill>
              </a:rPr>
              <a:t>monism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It supports multiculturalism and can be found in Socialist, anarchist and Conservative thinking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8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Pluralism opposes elitism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Elitism: social hierarchy natural and desirable</a:t>
            </a:r>
          </a:p>
          <a:p>
            <a:r>
              <a:rPr lang="en-GB" dirty="0" smtClean="0"/>
              <a:t>Those ‘born to rule’</a:t>
            </a:r>
          </a:p>
          <a:p>
            <a:r>
              <a:rPr lang="en-GB" dirty="0" smtClean="0"/>
              <a:t>Traditional conservatism: we seek the security of ‘knowing our place’; provides stability</a:t>
            </a:r>
          </a:p>
          <a:p>
            <a:r>
              <a:rPr lang="en-GB" dirty="0" smtClean="0"/>
              <a:t>Benevolent elitism: Disraeli's ‘noblesse oblige’; One Nation Conservatism</a:t>
            </a:r>
          </a:p>
        </p:txBody>
      </p:sp>
    </p:spTree>
    <p:extLst>
      <p:ext uri="{BB962C8B-B14F-4D97-AF65-F5344CB8AC3E}">
        <p14:creationId xmlns:p14="http://schemas.microsoft.com/office/powerpoint/2010/main" val="425879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Those who went to public school:</a:t>
            </a:r>
          </a:p>
          <a:p>
            <a:r>
              <a:rPr lang="en-GB" dirty="0" smtClean="0"/>
              <a:t>71</a:t>
            </a:r>
            <a:r>
              <a:rPr lang="en-GB" dirty="0"/>
              <a:t>% Senior Judges </a:t>
            </a:r>
            <a:r>
              <a:rPr lang="en-GB" dirty="0" smtClean="0"/>
              <a:t>31</a:t>
            </a:r>
            <a:r>
              <a:rPr lang="en-GB" dirty="0"/>
              <a:t>% </a:t>
            </a:r>
            <a:r>
              <a:rPr lang="en-GB" dirty="0" smtClean="0"/>
              <a:t>MPs</a:t>
            </a:r>
          </a:p>
          <a:p>
            <a:r>
              <a:rPr lang="en-GB" dirty="0" smtClean="0"/>
              <a:t>50% the Cabinet</a:t>
            </a:r>
            <a:endParaRPr lang="en-GB" dirty="0"/>
          </a:p>
          <a:p>
            <a:r>
              <a:rPr lang="en-GB" dirty="0"/>
              <a:t>50% Lords</a:t>
            </a:r>
          </a:p>
          <a:p>
            <a:r>
              <a:rPr lang="en-GB" dirty="0"/>
              <a:t>43% newspaper columnists</a:t>
            </a:r>
          </a:p>
          <a:p>
            <a:r>
              <a:rPr lang="en-GB" dirty="0"/>
              <a:t>45% public body chairs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63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Oxbridge:</a:t>
            </a:r>
          </a:p>
          <a:p>
            <a:r>
              <a:rPr lang="en-GB" dirty="0" smtClean="0"/>
              <a:t>75%  Senior Judges</a:t>
            </a:r>
          </a:p>
          <a:p>
            <a:r>
              <a:rPr lang="en-GB" dirty="0" smtClean="0"/>
              <a:t>50% Cabinet </a:t>
            </a:r>
          </a:p>
          <a:p>
            <a:r>
              <a:rPr lang="en-GB" dirty="0" smtClean="0"/>
              <a:t>47% newspaper columnists</a:t>
            </a:r>
          </a:p>
          <a:p>
            <a:r>
              <a:rPr lang="en-GB" dirty="0" smtClean="0"/>
              <a:t>44% chairs of public bodies</a:t>
            </a:r>
          </a:p>
          <a:p>
            <a:r>
              <a:rPr lang="en-GB" dirty="0" smtClean="0"/>
              <a:t>38% Lords</a:t>
            </a:r>
          </a:p>
          <a:p>
            <a:r>
              <a:rPr lang="en-GB" dirty="0" smtClean="0"/>
              <a:t>24% MPs</a:t>
            </a:r>
          </a:p>
          <a:p>
            <a:r>
              <a:rPr lang="en-GB" dirty="0" smtClean="0"/>
              <a:t>In Attlee’s government (1945) there were 28 from public schools, including 7 from Eton</a:t>
            </a:r>
          </a:p>
        </p:txBody>
      </p:sp>
    </p:spTree>
    <p:extLst>
      <p:ext uri="{BB962C8B-B14F-4D97-AF65-F5344CB8AC3E}">
        <p14:creationId xmlns:p14="http://schemas.microsoft.com/office/powerpoint/2010/main" val="323359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 pluralist state functions as: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 minimal and neutral </a:t>
            </a:r>
            <a:r>
              <a:rPr lang="en-GB" dirty="0">
                <a:solidFill>
                  <a:schemeClr val="bg1"/>
                </a:solidFill>
              </a:rPr>
              <a:t>role for the </a:t>
            </a:r>
            <a:r>
              <a:rPr lang="en-GB" dirty="0" smtClean="0">
                <a:solidFill>
                  <a:schemeClr val="bg1"/>
                </a:solidFill>
              </a:rPr>
              <a:t>state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Locke’s </a:t>
            </a:r>
            <a:r>
              <a:rPr lang="en-GB" b="1" dirty="0" smtClean="0">
                <a:solidFill>
                  <a:schemeClr val="bg1"/>
                </a:solidFill>
              </a:rPr>
              <a:t>arbiter</a:t>
            </a:r>
            <a:r>
              <a:rPr lang="en-GB" dirty="0" smtClean="0">
                <a:solidFill>
                  <a:schemeClr val="bg1"/>
                </a:solidFill>
              </a:rPr>
              <a:t> state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There is a choice of </a:t>
            </a:r>
            <a:r>
              <a:rPr lang="en-GB" b="1" dirty="0" smtClean="0">
                <a:solidFill>
                  <a:schemeClr val="bg1"/>
                </a:solidFill>
              </a:rPr>
              <a:t>competing</a:t>
            </a:r>
            <a:r>
              <a:rPr lang="en-GB" dirty="0" smtClean="0">
                <a:solidFill>
                  <a:schemeClr val="bg1"/>
                </a:solidFill>
              </a:rPr>
              <a:t> political parties allowing government by consent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Electors express independent views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state should p</a:t>
            </a:r>
            <a:r>
              <a:rPr lang="en-GB" dirty="0" smtClean="0">
                <a:solidFill>
                  <a:schemeClr val="bg1"/>
                </a:solidFill>
              </a:rPr>
              <a:t>romote debate </a:t>
            </a:r>
            <a:r>
              <a:rPr lang="en-GB" dirty="0" smtClean="0">
                <a:solidFill>
                  <a:schemeClr val="bg1"/>
                </a:solidFill>
              </a:rPr>
              <a:t>and </a:t>
            </a:r>
            <a:r>
              <a:rPr lang="en-GB" dirty="0" smtClean="0">
                <a:solidFill>
                  <a:schemeClr val="bg1"/>
                </a:solidFill>
              </a:rPr>
              <a:t>safeguard </a:t>
            </a:r>
            <a:r>
              <a:rPr lang="en-GB" dirty="0" smtClean="0">
                <a:solidFill>
                  <a:schemeClr val="bg1"/>
                </a:solidFill>
              </a:rPr>
              <a:t>individual freedom</a:t>
            </a:r>
          </a:p>
        </p:txBody>
      </p:sp>
    </p:spTree>
    <p:extLst>
      <p:ext uri="{BB962C8B-B14F-4D97-AF65-F5344CB8AC3E}">
        <p14:creationId xmlns:p14="http://schemas.microsoft.com/office/powerpoint/2010/main" val="388415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698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PLURALISM &amp; ELITISM (The many and the few)</vt:lpstr>
      <vt:lpstr>PowerPoint Presentation</vt:lpstr>
      <vt:lpstr>Countervailing ideas</vt:lpstr>
      <vt:lpstr>PowerPoint Presentation</vt:lpstr>
      <vt:lpstr>Pluralism &amp; Power</vt:lpstr>
      <vt:lpstr>Pluralism opposes elitism</vt:lpstr>
      <vt:lpstr>Elitism</vt:lpstr>
      <vt:lpstr>Elitism</vt:lpstr>
      <vt:lpstr>PowerPoint Presentation</vt:lpstr>
      <vt:lpstr>PowerPoint Presentation</vt:lpstr>
      <vt:lpstr>The Main Principles of English Pluralism</vt:lpstr>
      <vt:lpstr>PowerPoint Presentation</vt:lpstr>
      <vt:lpstr>PowerPoint Presentation</vt:lpstr>
      <vt:lpstr>American Pluralism</vt:lpstr>
      <vt:lpstr>Britain after WW2</vt:lpstr>
      <vt:lpstr>BUT</vt:lpstr>
      <vt:lpstr>Modern pluralism</vt:lpstr>
      <vt:lpstr>Multiculturalism &amp; Pluralism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PLURALISM</dc:title>
  <dc:creator>Michael Pattison</dc:creator>
  <cp:lastModifiedBy>Michael Pattison</cp:lastModifiedBy>
  <cp:revision>21</cp:revision>
  <dcterms:created xsi:type="dcterms:W3CDTF">2013-09-14T06:58:33Z</dcterms:created>
  <dcterms:modified xsi:type="dcterms:W3CDTF">2016-04-03T08:09:40Z</dcterms:modified>
</cp:coreProperties>
</file>