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5" r:id="rId5"/>
    <p:sldId id="266" r:id="rId6"/>
    <p:sldId id="264" r:id="rId7"/>
    <p:sldId id="263" r:id="rId8"/>
    <p:sldId id="268" r:id="rId9"/>
    <p:sldId id="272" r:id="rId10"/>
    <p:sldId id="270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Local%20Government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Local Government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3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Reform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5" y="2331075"/>
            <a:ext cx="11101589" cy="4378817"/>
          </a:xfrm>
        </p:spPr>
        <p:txBody>
          <a:bodyPr>
            <a:normAutofit/>
          </a:bodyPr>
          <a:lstStyle/>
          <a:p>
            <a:r>
              <a:rPr lang="en-GB" sz="2400" dirty="0"/>
              <a:t>The </a:t>
            </a:r>
            <a:r>
              <a:rPr lang="en-GB" sz="2400" b="1" dirty="0"/>
              <a:t>Localism Act 2011</a:t>
            </a:r>
            <a:r>
              <a:rPr lang="en-GB" sz="2400" dirty="0"/>
              <a:t> saw the devolution of decision-making powers from central government control to local communities</a:t>
            </a:r>
            <a:r>
              <a:rPr lang="en-GB" sz="2400"/>
              <a:t>. </a:t>
            </a:r>
            <a:endParaRPr lang="en-GB" sz="2400" dirty="0" smtClean="0"/>
          </a:p>
          <a:p>
            <a:r>
              <a:rPr lang="en-GB" sz="2400" dirty="0" smtClean="0"/>
              <a:t>an </a:t>
            </a:r>
            <a:r>
              <a:rPr lang="en-GB" sz="2400" dirty="0"/>
              <a:t>increase in the number </a:t>
            </a:r>
            <a:r>
              <a:rPr lang="en-GB" sz="2400" dirty="0" smtClean="0"/>
              <a:t>of combined authorities, </a:t>
            </a:r>
            <a:r>
              <a:rPr lang="en-GB" sz="2400" dirty="0"/>
              <a:t>formed by local authorities pooling their powers and resources. </a:t>
            </a:r>
            <a:endParaRPr lang="en-GB" sz="2400" dirty="0" smtClean="0"/>
          </a:p>
          <a:p>
            <a:r>
              <a:rPr lang="en-GB" sz="2400" dirty="0" smtClean="0"/>
              <a:t>There </a:t>
            </a:r>
            <a:r>
              <a:rPr lang="en-GB" sz="2400" dirty="0"/>
              <a:t>have been calls for further devolution to key cities, like Manchester and Birmingham. </a:t>
            </a:r>
            <a:endParaRPr lang="en-GB" sz="2400" dirty="0" smtClean="0"/>
          </a:p>
          <a:p>
            <a:r>
              <a:rPr lang="en-GB" sz="2400" dirty="0" smtClean="0"/>
              <a:t>In </a:t>
            </a:r>
            <a:r>
              <a:rPr lang="en-GB" sz="2400" dirty="0"/>
              <a:t>the West Midlands there are moves to establish a ‘super council’, combining Birmingham, Solihull, Sandwell, Dudley, Walsall, Wolverhampton and Coventry. 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035901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name the English counties?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 action="ppaction://hlinkpres?slideindex=1&amp;slidetitle="/>
              </a:rPr>
              <a:t>http://www.sporcle.com/games/Cryptus/ceremonial-counties-of-england-in-order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680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688" y="2255770"/>
            <a:ext cx="9384109" cy="4248061"/>
          </a:xfrm>
        </p:spPr>
        <p:txBody>
          <a:bodyPr>
            <a:normAutofit/>
          </a:bodyPr>
          <a:lstStyle/>
          <a:p>
            <a:r>
              <a:rPr lang="en-GB" dirty="0" smtClean="0"/>
              <a:t>lowest </a:t>
            </a:r>
            <a:r>
              <a:rPr lang="en-GB" dirty="0"/>
              <a:t>tier of </a:t>
            </a:r>
            <a:r>
              <a:rPr lang="en-GB" dirty="0" smtClean="0"/>
              <a:t>administration</a:t>
            </a:r>
            <a:endParaRPr lang="en-GB" dirty="0" smtClean="0"/>
          </a:p>
          <a:p>
            <a:r>
              <a:rPr lang="en-GB" b="1" i="1" dirty="0" smtClean="0"/>
              <a:t>divided </a:t>
            </a:r>
            <a:r>
              <a:rPr lang="en-GB" b="1" i="1" dirty="0" smtClean="0"/>
              <a:t>into:</a:t>
            </a:r>
          </a:p>
          <a:p>
            <a:r>
              <a:rPr lang="en-GB" dirty="0" smtClean="0"/>
              <a:t>counties </a:t>
            </a:r>
            <a:r>
              <a:rPr lang="en-GB" dirty="0"/>
              <a:t>(often unitary authorities, such as Cornwall), </a:t>
            </a:r>
            <a:endParaRPr lang="en-GB" dirty="0" smtClean="0"/>
          </a:p>
          <a:p>
            <a:r>
              <a:rPr lang="en-GB" dirty="0" smtClean="0"/>
              <a:t>districts</a:t>
            </a:r>
            <a:endParaRPr lang="en-GB" dirty="0" smtClean="0"/>
          </a:p>
          <a:p>
            <a:r>
              <a:rPr lang="en-GB" dirty="0" smtClean="0"/>
              <a:t>metropolitan </a:t>
            </a:r>
            <a:r>
              <a:rPr lang="en-GB" dirty="0" smtClean="0"/>
              <a:t>borough councils</a:t>
            </a:r>
            <a:r>
              <a:rPr lang="en-GB" dirty="0" smtClean="0"/>
              <a:t> (Solihull)</a:t>
            </a:r>
            <a:endParaRPr lang="en-GB" dirty="0" smtClean="0"/>
          </a:p>
          <a:p>
            <a:r>
              <a:rPr lang="en-GB" dirty="0" smtClean="0"/>
              <a:t>and</a:t>
            </a:r>
            <a:r>
              <a:rPr lang="en-GB" dirty="0"/>
              <a:t>, uniquely, the Greater London Authority. </a:t>
            </a:r>
            <a:endParaRPr lang="en-GB" dirty="0" smtClean="0"/>
          </a:p>
          <a:p>
            <a:r>
              <a:rPr lang="en-GB" dirty="0" smtClean="0"/>
              <a:t>Each </a:t>
            </a:r>
            <a:r>
              <a:rPr lang="en-GB" dirty="0"/>
              <a:t>council is divided into </a:t>
            </a:r>
            <a:r>
              <a:rPr lang="en-GB" b="1" i="1" dirty="0"/>
              <a:t>wards</a:t>
            </a:r>
            <a:r>
              <a:rPr lang="en-GB" dirty="0"/>
              <a:t> (these are like small constituencies with an average population of around 20,000 voters) 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655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43955"/>
            <a:ext cx="9276933" cy="406972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sz="2400" dirty="0" smtClean="0"/>
              <a:t>each </a:t>
            </a:r>
            <a:r>
              <a:rPr lang="en-GB" sz="2400" dirty="0"/>
              <a:t>ward is represented by a </a:t>
            </a:r>
            <a:r>
              <a:rPr lang="en-GB" sz="2400" b="1" i="1" dirty="0"/>
              <a:t>councillor</a:t>
            </a:r>
            <a:r>
              <a:rPr lang="en-GB" sz="2400" dirty="0"/>
              <a:t> at local council meetings. </a:t>
            </a:r>
            <a:endParaRPr lang="en-GB" sz="2400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councillors belong to political parties, just as MPs do, and councils are controlled by one or more party, just as Westminster is. </a:t>
            </a:r>
            <a:endParaRPr lang="en-GB" sz="2400" dirty="0" smtClean="0"/>
          </a:p>
          <a:p>
            <a:r>
              <a:rPr lang="en-GB" sz="2400" dirty="0" smtClean="0"/>
              <a:t>Solihull </a:t>
            </a:r>
            <a:r>
              <a:rPr lang="en-GB" sz="2400" dirty="0"/>
              <a:t>is currently controlled by the Conservatives; Birmingham is controlled by Labour. </a:t>
            </a:r>
            <a:endParaRPr lang="en-GB" sz="2200" dirty="0" smtClean="0"/>
          </a:p>
          <a:p>
            <a:endParaRPr lang="en-GB" sz="2200" dirty="0" smtClean="0"/>
          </a:p>
          <a:p>
            <a:pPr marL="0" indent="0">
              <a:buNone/>
            </a:pPr>
            <a:endParaRPr lang="en-GB" sz="2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7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18197"/>
            <a:ext cx="10229970" cy="4539803"/>
          </a:xfrm>
        </p:spPr>
        <p:txBody>
          <a:bodyPr>
            <a:normAutofit/>
          </a:bodyPr>
          <a:lstStyle/>
          <a:p>
            <a:r>
              <a:rPr lang="en-GB" sz="2000" b="1" i="1" dirty="0" smtClean="0"/>
              <a:t>Councils </a:t>
            </a:r>
            <a:r>
              <a:rPr lang="en-GB" sz="2000" b="1" i="1" dirty="0"/>
              <a:t>make decisions about how to run local </a:t>
            </a:r>
            <a:r>
              <a:rPr lang="en-GB" sz="2000" b="1" i="1" dirty="0" smtClean="0"/>
              <a:t>services, </a:t>
            </a:r>
            <a:r>
              <a:rPr lang="en-GB" sz="2000" b="1" i="1" dirty="0"/>
              <a:t>including </a:t>
            </a:r>
            <a:endParaRPr lang="en-GB" sz="2000" b="1" i="1" dirty="0" smtClean="0"/>
          </a:p>
          <a:p>
            <a:r>
              <a:rPr lang="en-GB" sz="2000" dirty="0" smtClean="0"/>
              <a:t>refuse </a:t>
            </a:r>
            <a:r>
              <a:rPr lang="en-GB" sz="2000" dirty="0"/>
              <a:t>collection, </a:t>
            </a:r>
            <a:endParaRPr lang="en-GB" sz="2000" dirty="0" smtClean="0"/>
          </a:p>
          <a:p>
            <a:r>
              <a:rPr lang="en-GB" sz="2000" dirty="0" smtClean="0"/>
              <a:t>street </a:t>
            </a:r>
            <a:r>
              <a:rPr lang="en-GB" sz="2000" dirty="0"/>
              <a:t>cleaning, </a:t>
            </a:r>
            <a:endParaRPr lang="en-GB" sz="2000" dirty="0" smtClean="0"/>
          </a:p>
          <a:p>
            <a:r>
              <a:rPr lang="en-GB" sz="2000" dirty="0" smtClean="0"/>
              <a:t>leisure </a:t>
            </a:r>
            <a:r>
              <a:rPr lang="en-GB" sz="2000" dirty="0"/>
              <a:t>centres, </a:t>
            </a:r>
            <a:endParaRPr lang="en-GB" sz="2000" dirty="0" smtClean="0"/>
          </a:p>
          <a:p>
            <a:r>
              <a:rPr lang="en-GB" sz="2000" dirty="0" smtClean="0"/>
              <a:t>libraries</a:t>
            </a:r>
            <a:r>
              <a:rPr lang="en-GB" sz="2000" dirty="0"/>
              <a:t>, </a:t>
            </a:r>
            <a:endParaRPr lang="en-GB" sz="2000" dirty="0" smtClean="0"/>
          </a:p>
          <a:p>
            <a:r>
              <a:rPr lang="en-GB" sz="2000" dirty="0" smtClean="0"/>
              <a:t>schools</a:t>
            </a:r>
            <a:r>
              <a:rPr lang="en-GB" sz="2000" dirty="0"/>
              <a:t>, </a:t>
            </a:r>
            <a:endParaRPr lang="en-GB" sz="2000" dirty="0" smtClean="0"/>
          </a:p>
          <a:p>
            <a:r>
              <a:rPr lang="en-GB" sz="2000" dirty="0" smtClean="0"/>
              <a:t>road </a:t>
            </a:r>
            <a:r>
              <a:rPr lang="en-GB" sz="2000" dirty="0"/>
              <a:t>maintenance, </a:t>
            </a:r>
            <a:endParaRPr lang="en-GB" sz="2000" dirty="0" smtClean="0"/>
          </a:p>
          <a:p>
            <a:r>
              <a:rPr lang="en-GB" sz="2000" dirty="0" smtClean="0"/>
              <a:t>leisure centres,</a:t>
            </a:r>
          </a:p>
          <a:p>
            <a:r>
              <a:rPr lang="en-GB" sz="2000" dirty="0" smtClean="0"/>
              <a:t>social </a:t>
            </a:r>
            <a:r>
              <a:rPr lang="en-GB" sz="2000" dirty="0"/>
              <a:t>services (including child protection).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05647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Legitimacy &amp; funding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611784" cy="4016241"/>
          </a:xfrm>
        </p:spPr>
        <p:txBody>
          <a:bodyPr>
            <a:normAutofit/>
          </a:bodyPr>
          <a:lstStyle/>
          <a:p>
            <a:r>
              <a:rPr lang="en-GB" dirty="0"/>
              <a:t>Turnout at local elections is </a:t>
            </a:r>
            <a:r>
              <a:rPr lang="en-GB" dirty="0" smtClean="0"/>
              <a:t>low (often little more than 30%). </a:t>
            </a:r>
          </a:p>
          <a:p>
            <a:r>
              <a:rPr lang="en-GB" dirty="0" smtClean="0"/>
              <a:t>Along </a:t>
            </a:r>
            <a:r>
              <a:rPr lang="en-GB" dirty="0"/>
              <a:t>with the European Parliament, local elections are seen as </a:t>
            </a:r>
            <a:r>
              <a:rPr lang="en-GB" b="1" i="1" dirty="0"/>
              <a:t>secondary elections</a:t>
            </a:r>
            <a:r>
              <a:rPr lang="en-GB" dirty="0"/>
              <a:t> (less important) in the opinion of many votes.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is despite the fact that local authorities are responsible for delivering services that more directly impact on our lives than the Westminster Parliament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/>
              <a:t>Local authorities are</a:t>
            </a:r>
            <a:r>
              <a:rPr lang="en-GB" b="1" dirty="0"/>
              <a:t> funded </a:t>
            </a:r>
            <a:r>
              <a:rPr lang="en-GB" dirty="0" smtClean="0"/>
              <a:t>through:</a:t>
            </a:r>
          </a:p>
          <a:p>
            <a:r>
              <a:rPr lang="en-GB" dirty="0" smtClean="0"/>
              <a:t>central </a:t>
            </a:r>
            <a:r>
              <a:rPr lang="en-GB" dirty="0"/>
              <a:t>government grants (which account for about 30% of funding),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council </a:t>
            </a:r>
            <a:r>
              <a:rPr lang="en-GB" dirty="0" smtClean="0"/>
              <a:t>tax</a:t>
            </a:r>
            <a:r>
              <a:rPr lang="en-GB" dirty="0"/>
              <a:t> </a:t>
            </a:r>
            <a:r>
              <a:rPr lang="en-GB" dirty="0" smtClean="0"/>
              <a:t>(on domestic properties)</a:t>
            </a:r>
          </a:p>
          <a:p>
            <a:r>
              <a:rPr lang="en-GB" dirty="0" smtClean="0"/>
              <a:t> business </a:t>
            </a:r>
            <a:r>
              <a:rPr lang="en-GB" dirty="0"/>
              <a:t>rates (rents on business premises).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090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power parliament has…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84516" cy="4254500"/>
          </a:xfrm>
        </p:spPr>
        <p:txBody>
          <a:bodyPr>
            <a:normAutofit fontScale="92500"/>
          </a:bodyPr>
          <a:lstStyle/>
          <a:p>
            <a:pPr lvl="0"/>
            <a:r>
              <a:rPr lang="en-GB" dirty="0"/>
              <a:t>Can create or abolish new </a:t>
            </a:r>
            <a:r>
              <a:rPr lang="en-GB" dirty="0" smtClean="0"/>
              <a:t>authorities (</a:t>
            </a:r>
            <a:r>
              <a:rPr lang="en-GB" dirty="0" err="1" smtClean="0"/>
              <a:t>eg</a:t>
            </a:r>
            <a:r>
              <a:rPr lang="en-GB" dirty="0" smtClean="0"/>
              <a:t> 1974 Local Government Act)</a:t>
            </a:r>
            <a:endParaRPr lang="en-GB" dirty="0"/>
          </a:p>
          <a:p>
            <a:pPr lvl="0"/>
            <a:r>
              <a:rPr lang="en-GB" dirty="0"/>
              <a:t>Sets out minimum standards for services (</a:t>
            </a:r>
            <a:r>
              <a:rPr lang="en-GB" dirty="0" err="1"/>
              <a:t>eg</a:t>
            </a:r>
            <a:r>
              <a:rPr lang="en-GB" dirty="0"/>
              <a:t>, bins must be collected at least fortnightly)</a:t>
            </a:r>
          </a:p>
          <a:p>
            <a:pPr lvl="0"/>
            <a:r>
              <a:rPr lang="en-GB" dirty="0"/>
              <a:t>Provides funding, including providing grants and setting ‘caps’ on the council tax increases</a:t>
            </a:r>
          </a:p>
          <a:p>
            <a:pPr lvl="0"/>
            <a:r>
              <a:rPr lang="en-GB" dirty="0"/>
              <a:t>Requires the provision of education and care services</a:t>
            </a:r>
          </a:p>
          <a:p>
            <a:pPr lvl="0"/>
            <a:r>
              <a:rPr lang="en-GB" dirty="0"/>
              <a:t>Approves or rejects by-laws</a:t>
            </a:r>
          </a:p>
          <a:p>
            <a:pPr lvl="0"/>
            <a:r>
              <a:rPr lang="en-GB" i="1" dirty="0"/>
              <a:t>ultra vires </a:t>
            </a:r>
            <a:r>
              <a:rPr lang="en-GB" dirty="0"/>
              <a:t>(legal challenges to local authorities that are considered to be acting beyond given powers – </a:t>
            </a:r>
            <a:r>
              <a:rPr lang="en-GB" dirty="0" err="1"/>
              <a:t>eg</a:t>
            </a:r>
            <a:r>
              <a:rPr lang="en-GB" dirty="0"/>
              <a:t> Norwich 1982 and Liverpool 1985)</a:t>
            </a:r>
          </a:p>
          <a:p>
            <a:pPr lvl="0"/>
            <a:r>
              <a:rPr lang="en-GB" dirty="0"/>
              <a:t>Directives (</a:t>
            </a:r>
            <a:r>
              <a:rPr lang="en-GB" dirty="0" err="1"/>
              <a:t>eg</a:t>
            </a:r>
            <a:r>
              <a:rPr lang="en-GB" dirty="0"/>
              <a:t> minimum standards for waste management and recycling).</a:t>
            </a:r>
          </a:p>
          <a:p>
            <a:pPr lvl="0"/>
            <a:r>
              <a:rPr lang="en-GB" dirty="0"/>
              <a:t>Various regulatory instruments (including Council Tax reduction schemes).</a:t>
            </a:r>
          </a:p>
          <a:p>
            <a:pPr lvl="0"/>
            <a:r>
              <a:rPr lang="en-GB" dirty="0"/>
              <a:t>Political pressure (for example, Conservative governments will pressurise Conservatives councils to set lower council taxes, to cut or ‘outsource’ services and to stay within their budget)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236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advantages of local government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/>
              <a:t>Local councillors live in the local community and understand the needs of local people (this is not true of some MPs).</a:t>
            </a:r>
          </a:p>
          <a:p>
            <a:pPr lvl="0"/>
            <a:r>
              <a:rPr lang="en-GB" dirty="0"/>
              <a:t>Local councillors are directly accountable to the local community for the provision of services.</a:t>
            </a:r>
          </a:p>
          <a:p>
            <a:pPr lvl="0"/>
            <a:r>
              <a:rPr lang="en-GB" dirty="0"/>
              <a:t>It promotes local issues, acting as a pressure group for the local community.</a:t>
            </a:r>
          </a:p>
          <a:p>
            <a:pPr lvl="0"/>
            <a:r>
              <a:rPr lang="en-GB" dirty="0"/>
              <a:t>Local government is the most efficient way to provide public services. Its size allows local problems to be addressed more easily and it is more flexible.</a:t>
            </a:r>
          </a:p>
          <a:p>
            <a:pPr lvl="0"/>
            <a:r>
              <a:rPr lang="en-GB" dirty="0"/>
              <a:t>Local government seeks to fulfil social objectives, improving educational opportunities and greater equality within the local community.</a:t>
            </a:r>
          </a:p>
          <a:p>
            <a:pPr lvl="0"/>
            <a:r>
              <a:rPr lang="en-GB" dirty="0"/>
              <a:t>It encourages wider democracy.</a:t>
            </a:r>
          </a:p>
          <a:p>
            <a:pPr lvl="0"/>
            <a:r>
              <a:rPr lang="en-GB" dirty="0"/>
              <a:t>It provides vital local services.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309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disadvantages of local government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1" y="2331076"/>
            <a:ext cx="10225825" cy="415987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Low turnout at local elections means it lacks legitimacy.</a:t>
            </a:r>
          </a:p>
          <a:p>
            <a:pPr lvl="0"/>
            <a:r>
              <a:rPr lang="en-GB" dirty="0"/>
              <a:t>It is run by amateurs. Most councillors do not earn a salary, but can claim expenses. They have ‘day jobs’.</a:t>
            </a:r>
          </a:p>
          <a:p>
            <a:pPr lvl="0"/>
            <a:r>
              <a:rPr lang="en-GB" dirty="0"/>
              <a:t>It has a poor image, being criticised for inefficiency, ‘cronyism’, and corruption.</a:t>
            </a:r>
          </a:p>
          <a:p>
            <a:pPr lvl="0"/>
            <a:r>
              <a:rPr lang="en-GB" dirty="0"/>
              <a:t>The Westminster Parliament is dominant, making a mockery of local democracy.</a:t>
            </a:r>
          </a:p>
          <a:p>
            <a:pPr lvl="0"/>
            <a:r>
              <a:rPr lang="en-GB" dirty="0"/>
              <a:t>It is not regarded as significant by many voters and is often seen as ‘remote’.</a:t>
            </a:r>
          </a:p>
          <a:p>
            <a:pPr lvl="0"/>
            <a:r>
              <a:rPr lang="en-GB" dirty="0"/>
              <a:t>It is subject to perpetual one-party domination. Solihull is never likely to be run by Labour; Birmingham is unlikely to be run by the Conservatives.</a:t>
            </a:r>
          </a:p>
          <a:p>
            <a:pPr lvl="0"/>
            <a:r>
              <a:rPr lang="en-GB" dirty="0"/>
              <a:t>It gives local people control of local affairs</a:t>
            </a:r>
          </a:p>
          <a:p>
            <a:pPr lvl="0"/>
            <a:r>
              <a:rPr lang="en-GB" dirty="0"/>
              <a:t>It is part of our heritage (and it works equally well abroad)</a:t>
            </a:r>
          </a:p>
          <a:p>
            <a:pPr lvl="0"/>
            <a:r>
              <a:rPr lang="en-GB" dirty="0"/>
              <a:t>It has a narrow outlook</a:t>
            </a:r>
          </a:p>
          <a:p>
            <a:pPr lvl="0"/>
            <a:r>
              <a:rPr lang="en-GB" dirty="0"/>
              <a:t>It is dominated by political party self-interest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939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Reform of local government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10217091" cy="3835937"/>
          </a:xfrm>
        </p:spPr>
        <p:txBody>
          <a:bodyPr>
            <a:normAutofit/>
          </a:bodyPr>
          <a:lstStyle/>
          <a:p>
            <a:r>
              <a:rPr lang="en-GB" sz="2400" dirty="0"/>
              <a:t>In </a:t>
            </a:r>
            <a:r>
              <a:rPr lang="en-GB" sz="2400" b="1" dirty="0"/>
              <a:t>1974 </a:t>
            </a:r>
            <a:r>
              <a:rPr lang="en-GB" sz="2400" b="1" dirty="0" smtClean="0"/>
              <a:t>Local Government Act </a:t>
            </a:r>
            <a:r>
              <a:rPr lang="en-GB" sz="2400" dirty="0" smtClean="0"/>
              <a:t>saw new </a:t>
            </a:r>
            <a:r>
              <a:rPr lang="en-GB" sz="2400" dirty="0"/>
              <a:t>structures being created. </a:t>
            </a:r>
            <a:endParaRPr lang="en-GB" sz="2400" dirty="0" smtClean="0"/>
          </a:p>
          <a:p>
            <a:r>
              <a:rPr lang="en-GB" sz="2400" b="1" dirty="0" smtClean="0"/>
              <a:t>The </a:t>
            </a:r>
            <a:r>
              <a:rPr lang="en-GB" sz="2400" b="1" dirty="0"/>
              <a:t>Local Government Act </a:t>
            </a:r>
            <a:r>
              <a:rPr lang="en-GB" sz="2400" b="1" dirty="0" smtClean="0"/>
              <a:t>2000</a:t>
            </a:r>
            <a:r>
              <a:rPr lang="en-GB" sz="2400" dirty="0" smtClean="0"/>
              <a:t>: created </a:t>
            </a:r>
            <a:r>
              <a:rPr lang="en-GB" sz="2400" b="1" i="1" dirty="0" smtClean="0"/>
              <a:t>elected </a:t>
            </a:r>
            <a:r>
              <a:rPr lang="en-GB" sz="2400" b="1" i="1" dirty="0"/>
              <a:t>mayors</a:t>
            </a:r>
            <a:endParaRPr lang="en-GB" sz="2400" dirty="0"/>
          </a:p>
          <a:p>
            <a:r>
              <a:rPr lang="en-GB" sz="2400" dirty="0"/>
              <a:t>A directly elected mayor is a local leader elected by the people to take control of a local authority. Other councillors assume a largely scrutinising role. Traditional lord mayors hold largely ceremonial positions</a:t>
            </a:r>
            <a:r>
              <a:rPr lang="en-GB" sz="2400" dirty="0" smtClean="0"/>
              <a:t>.</a:t>
            </a:r>
            <a:r>
              <a:rPr lang="en-GB" sz="2400" dirty="0"/>
              <a:t> </a:t>
            </a:r>
          </a:p>
          <a:p>
            <a:r>
              <a:rPr lang="en-GB" sz="2400" b="1" i="1" dirty="0"/>
              <a:t>Enabling </a:t>
            </a:r>
            <a:r>
              <a:rPr lang="en-GB" sz="2400" b="1" i="1" dirty="0" smtClean="0"/>
              <a:t>authorities</a:t>
            </a:r>
            <a:r>
              <a:rPr lang="en-GB" sz="2400" dirty="0" smtClean="0"/>
              <a:t>: commissioning</a:t>
            </a:r>
            <a:r>
              <a:rPr lang="en-GB" sz="2400" dirty="0"/>
              <a:t>, rather than the direct provision, of services</a:t>
            </a:r>
            <a:r>
              <a:rPr lang="en-GB" sz="2400" dirty="0" smtClean="0"/>
              <a:t>. </a:t>
            </a:r>
            <a:r>
              <a:rPr lang="en-GB" sz="2400" dirty="0"/>
              <a:t>Key functions have been contracted out to private agencies such as Veolia Waste Management.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173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425</TotalTime>
  <Words>813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 Boardroom</vt:lpstr>
      <vt:lpstr>Local Government</vt:lpstr>
      <vt:lpstr>Structure:</vt:lpstr>
      <vt:lpstr>Structure cont’d</vt:lpstr>
      <vt:lpstr>Functions:</vt:lpstr>
      <vt:lpstr>Legitimacy &amp; funding</vt:lpstr>
      <vt:lpstr>The power parliament has…</vt:lpstr>
      <vt:lpstr>The advantages of local government</vt:lpstr>
      <vt:lpstr>The disadvantages of local government</vt:lpstr>
      <vt:lpstr>Reform of local government</vt:lpstr>
      <vt:lpstr>Reform cont’d</vt:lpstr>
      <vt:lpstr>Can you name the English counties?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Vice President</dc:title>
  <dc:creator>Michael Pattison</dc:creator>
  <cp:lastModifiedBy>Michael Pattison</cp:lastModifiedBy>
  <cp:revision>54</cp:revision>
  <dcterms:created xsi:type="dcterms:W3CDTF">2016-03-06T09:24:18Z</dcterms:created>
  <dcterms:modified xsi:type="dcterms:W3CDTF">2016-04-17T20:13:23Z</dcterms:modified>
</cp:coreProperties>
</file>