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81" r:id="rId4"/>
    <p:sldId id="279" r:id="rId5"/>
    <p:sldId id="258" r:id="rId6"/>
    <p:sldId id="259" r:id="rId7"/>
    <p:sldId id="282" r:id="rId8"/>
    <p:sldId id="260" r:id="rId9"/>
    <p:sldId id="283" r:id="rId10"/>
    <p:sldId id="284" r:id="rId11"/>
    <p:sldId id="262" r:id="rId12"/>
    <p:sldId id="263" r:id="rId13"/>
    <p:sldId id="264" r:id="rId14"/>
    <p:sldId id="285" r:id="rId15"/>
    <p:sldId id="265" r:id="rId16"/>
    <p:sldId id="286" r:id="rId17"/>
    <p:sldId id="266" r:id="rId18"/>
    <p:sldId id="267" r:id="rId19"/>
    <p:sldId id="287" r:id="rId20"/>
    <p:sldId id="268" r:id="rId21"/>
    <p:sldId id="269" r:id="rId22"/>
    <p:sldId id="288" r:id="rId23"/>
    <p:sldId id="270" r:id="rId24"/>
    <p:sldId id="271" r:id="rId25"/>
    <p:sldId id="272" r:id="rId26"/>
    <p:sldId id="273" r:id="rId27"/>
    <p:sldId id="274" r:id="rId28"/>
    <p:sldId id="275" r:id="rId29"/>
    <p:sldId id="276"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024575-A764-4923-B127-8A6B2F12DFDC}">
          <p14:sldIdLst>
            <p14:sldId id="256"/>
            <p14:sldId id="280"/>
            <p14:sldId id="281"/>
            <p14:sldId id="279"/>
            <p14:sldId id="258"/>
            <p14:sldId id="259"/>
            <p14:sldId id="282"/>
            <p14:sldId id="260"/>
            <p14:sldId id="283"/>
            <p14:sldId id="284"/>
            <p14:sldId id="262"/>
            <p14:sldId id="263"/>
            <p14:sldId id="264"/>
            <p14:sldId id="285"/>
            <p14:sldId id="265"/>
            <p14:sldId id="286"/>
            <p14:sldId id="266"/>
            <p14:sldId id="267"/>
            <p14:sldId id="287"/>
            <p14:sldId id="268"/>
            <p14:sldId id="269"/>
            <p14:sldId id="288"/>
            <p14:sldId id="270"/>
            <p14:sldId id="271"/>
            <p14:sldId id="272"/>
            <p14:sldId id="273"/>
            <p14:sldId id="274"/>
            <p14:sldId id="275"/>
            <p14:sldId id="276"/>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EA032DB-D2AB-4474-A472-852BAD16EFF6}" type="datetimeFigureOut">
              <a:rPr lang="en-GB" smtClean="0"/>
              <a:t>03/07/2017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566E267-EBDC-47DA-94B9-537256A0FC5C}"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566E267-EBDC-47DA-94B9-537256A0FC5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032DB-D2AB-4474-A472-852BAD16EFF6}" type="datetimeFigureOut">
              <a:rPr lang="en-GB" smtClean="0"/>
              <a:t>03/07/2017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032DB-D2AB-4474-A472-852BAD16EFF6}" type="datetimeFigureOut">
              <a:rPr lang="en-GB" smtClean="0"/>
              <a:t>03/07/2017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032DB-D2AB-4474-A472-852BAD16EFF6}" type="datetimeFigureOut">
              <a:rPr lang="en-GB" smtClean="0"/>
              <a:t>03/07/2017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EA032DB-D2AB-4474-A472-852BAD16EFF6}" type="datetimeFigureOut">
              <a:rPr lang="en-GB" smtClean="0"/>
              <a:t>03/07/2017</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566E267-EBDC-47DA-94B9-537256A0FC5C}"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LS37SNYjg8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GEKo22ryWx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FEMINISM</a:t>
            </a:r>
            <a:endParaRPr lang="en-GB" dirty="0"/>
          </a:p>
        </p:txBody>
      </p:sp>
    </p:spTree>
    <p:extLst>
      <p:ext uri="{BB962C8B-B14F-4D97-AF65-F5344CB8AC3E}">
        <p14:creationId xmlns:p14="http://schemas.microsoft.com/office/powerpoint/2010/main" val="4050280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Thus, </a:t>
            </a:r>
            <a:r>
              <a:rPr lang="en-GB" dirty="0" smtClean="0">
                <a:latin typeface="Arial" panose="020B0604020202020204" pitchFamily="34" charset="0"/>
                <a:cs typeface="Arial" panose="020B0604020202020204" pitchFamily="34" charset="0"/>
              </a:rPr>
              <a:t>liberal </a:t>
            </a:r>
            <a:r>
              <a:rPr lang="en-GB" dirty="0">
                <a:latin typeface="Arial" panose="020B0604020202020204" pitchFamily="34" charset="0"/>
                <a:cs typeface="Arial" panose="020B0604020202020204" pitchFamily="34" charset="0"/>
              </a:rPr>
              <a:t>feminists seek the same rights as men in a liberal democratic system within the world of work and </a:t>
            </a:r>
            <a:r>
              <a:rPr lang="en-GB" dirty="0" smtClean="0">
                <a:latin typeface="Arial" panose="020B0604020202020204" pitchFamily="34" charset="0"/>
                <a:cs typeface="Arial" panose="020B0604020202020204" pitchFamily="34" charset="0"/>
              </a:rPr>
              <a:t>politics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Feminists refer to this as the ‘public sphere’</a:t>
            </a:r>
          </a:p>
          <a:p>
            <a:endParaRPr lang="en-GB" dirty="0"/>
          </a:p>
        </p:txBody>
      </p:sp>
    </p:spTree>
    <p:extLst>
      <p:ext uri="{BB962C8B-B14F-4D97-AF65-F5344CB8AC3E}">
        <p14:creationId xmlns:p14="http://schemas.microsoft.com/office/powerpoint/2010/main" val="322575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147248" cy="5976704"/>
          </a:xfrm>
        </p:spPr>
        <p:txBody>
          <a:bodyPr>
            <a:normAutofit fontScale="85000" lnSpcReduction="10000"/>
          </a:bodyPr>
          <a:lstStyle/>
          <a:p>
            <a:endParaRPr lang="en-GB" dirty="0"/>
          </a:p>
          <a:p>
            <a:r>
              <a:rPr lang="en-GB" b="1" dirty="0"/>
              <a:t>3) In terms of how they understand gender, Liberal feminists believe that gender differences are largely irrelevant in relation to one’s access to the public sphere</a:t>
            </a:r>
            <a:r>
              <a:rPr lang="en-GB" b="1" dirty="0" smtClean="0"/>
              <a:t>.</a:t>
            </a:r>
          </a:p>
          <a:p>
            <a:endParaRPr lang="en-GB" dirty="0"/>
          </a:p>
          <a:p>
            <a:r>
              <a:rPr lang="en-GB" dirty="0"/>
              <a:t>- </a:t>
            </a:r>
            <a:r>
              <a:rPr lang="en-GB" dirty="0" smtClean="0"/>
              <a:t>women </a:t>
            </a:r>
            <a:r>
              <a:rPr lang="en-GB" dirty="0"/>
              <a:t>have the same intellectual capabilities as men and therefore should be given the same access to individual rights</a:t>
            </a:r>
            <a:r>
              <a:rPr lang="en-GB" dirty="0" smtClean="0"/>
              <a:t>.</a:t>
            </a:r>
          </a:p>
          <a:p>
            <a:endParaRPr lang="en-GB" dirty="0"/>
          </a:p>
          <a:p>
            <a:r>
              <a:rPr lang="en-GB" dirty="0"/>
              <a:t>- As such, these feminists are often referred to as </a:t>
            </a:r>
            <a:r>
              <a:rPr lang="en-GB" b="1" dirty="0"/>
              <a:t>equality feminists </a:t>
            </a:r>
            <a:r>
              <a:rPr lang="en-GB" dirty="0"/>
              <a:t>– they overlook gender difference and instead seek equality between men and </a:t>
            </a:r>
            <a:r>
              <a:rPr lang="en-GB"/>
              <a:t>women</a:t>
            </a:r>
            <a:r>
              <a:rPr lang="en-GB" smtClean="0"/>
              <a:t>.</a:t>
            </a:r>
          </a:p>
          <a:p>
            <a:endParaRPr lang="en-GB" dirty="0" smtClean="0"/>
          </a:p>
          <a:p>
            <a:r>
              <a:rPr lang="en-GB" dirty="0"/>
              <a:t>They believe in </a:t>
            </a:r>
            <a:r>
              <a:rPr lang="en-GB" b="1" i="1" dirty="0"/>
              <a:t>androgyny </a:t>
            </a:r>
            <a:r>
              <a:rPr lang="en-GB" dirty="0"/>
              <a:t>rather than essentialism. </a:t>
            </a:r>
          </a:p>
          <a:p>
            <a:endParaRPr lang="en-GB" dirty="0"/>
          </a:p>
          <a:p>
            <a:endParaRPr lang="en-GB" dirty="0"/>
          </a:p>
        </p:txBody>
      </p:sp>
    </p:spTree>
    <p:extLst>
      <p:ext uri="{BB962C8B-B14F-4D97-AF65-F5344CB8AC3E}">
        <p14:creationId xmlns:p14="http://schemas.microsoft.com/office/powerpoint/2010/main" val="353052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373616" cy="6336744"/>
          </a:xfrm>
        </p:spPr>
        <p:txBody>
          <a:bodyPr>
            <a:normAutofit fontScale="85000" lnSpcReduction="10000"/>
          </a:bodyPr>
          <a:lstStyle/>
          <a:p>
            <a:pPr marL="137160" indent="0">
              <a:buNone/>
            </a:pPr>
            <a:r>
              <a:rPr lang="en-GB" b="1" dirty="0" smtClean="0"/>
              <a:t>So…..</a:t>
            </a:r>
            <a:endParaRPr lang="en-GB" dirty="0"/>
          </a:p>
          <a:p>
            <a:r>
              <a:rPr lang="en-GB" b="1" dirty="0" smtClean="0"/>
              <a:t>Liberal </a:t>
            </a:r>
            <a:r>
              <a:rPr lang="en-GB" b="1" dirty="0"/>
              <a:t>feminists define the problem underpinning gender inequality as a problem of </a:t>
            </a:r>
            <a:r>
              <a:rPr lang="en-GB" b="1" dirty="0" smtClean="0"/>
              <a:t>representation</a:t>
            </a:r>
          </a:p>
          <a:p>
            <a:pPr marL="137160" indent="0">
              <a:buNone/>
            </a:pPr>
            <a:endParaRPr lang="en-GB" dirty="0"/>
          </a:p>
          <a:p>
            <a:r>
              <a:rPr lang="en-GB" dirty="0"/>
              <a:t>- </a:t>
            </a:r>
            <a:r>
              <a:rPr lang="en-GB" dirty="0" smtClean="0"/>
              <a:t>They are </a:t>
            </a:r>
            <a:r>
              <a:rPr lang="en-GB" dirty="0"/>
              <a:t>not suggesting that the current liberal democratic system is wrong – </a:t>
            </a:r>
            <a:r>
              <a:rPr lang="en-GB" dirty="0" smtClean="0"/>
              <a:t>but that </a:t>
            </a:r>
            <a:r>
              <a:rPr lang="en-GB" dirty="0"/>
              <a:t>it needs to be corrected by increasing the representation of </a:t>
            </a:r>
            <a:r>
              <a:rPr lang="en-GB" dirty="0" smtClean="0"/>
              <a:t>women</a:t>
            </a:r>
          </a:p>
          <a:p>
            <a:endParaRPr lang="en-GB" dirty="0"/>
          </a:p>
          <a:p>
            <a:r>
              <a:rPr lang="en-GB" dirty="0"/>
              <a:t>- This is why liberal feminists are often referred to as using an ‘add women and stir’ </a:t>
            </a:r>
            <a:r>
              <a:rPr lang="en-GB" dirty="0" smtClean="0"/>
              <a:t>approach</a:t>
            </a:r>
          </a:p>
          <a:p>
            <a:endParaRPr lang="en-GB" dirty="0"/>
          </a:p>
          <a:p>
            <a:r>
              <a:rPr lang="en-GB" b="1" dirty="0" smtClean="0"/>
              <a:t>The </a:t>
            </a:r>
            <a:r>
              <a:rPr lang="en-GB" b="1" dirty="0"/>
              <a:t>problem </a:t>
            </a:r>
            <a:r>
              <a:rPr lang="en-GB" b="1" dirty="0" smtClean="0"/>
              <a:t>is that women </a:t>
            </a:r>
            <a:r>
              <a:rPr lang="en-GB" b="1" dirty="0"/>
              <a:t>have </a:t>
            </a:r>
            <a:r>
              <a:rPr lang="en-GB" b="1" dirty="0" smtClean="0"/>
              <a:t> not been </a:t>
            </a:r>
            <a:r>
              <a:rPr lang="en-GB" b="1" dirty="0"/>
              <a:t>considered to </a:t>
            </a:r>
            <a:r>
              <a:rPr lang="en-GB" b="1" dirty="0" smtClean="0"/>
              <a:t>be </a:t>
            </a:r>
            <a:r>
              <a:rPr lang="en-GB" b="1" dirty="0"/>
              <a:t>as able as </a:t>
            </a:r>
            <a:r>
              <a:rPr lang="en-GB" b="1" dirty="0" smtClean="0"/>
              <a:t>men– </a:t>
            </a:r>
            <a:r>
              <a:rPr lang="en-GB" b="1" dirty="0"/>
              <a:t>that women were somehow limited</a:t>
            </a:r>
            <a:endParaRPr lang="en-GB" dirty="0"/>
          </a:p>
          <a:p>
            <a:r>
              <a:rPr lang="en-GB" dirty="0"/>
              <a:t>- </a:t>
            </a:r>
            <a:r>
              <a:rPr lang="en-GB" dirty="0" smtClean="0"/>
              <a:t>The idea </a:t>
            </a:r>
            <a:r>
              <a:rPr lang="en-GB" dirty="0"/>
              <a:t>that women aren’t as rational as men has </a:t>
            </a:r>
            <a:r>
              <a:rPr lang="en-GB" dirty="0" smtClean="0"/>
              <a:t>historically </a:t>
            </a:r>
            <a:r>
              <a:rPr lang="en-GB" dirty="0"/>
              <a:t>led to women being barred from accessing public life</a:t>
            </a:r>
          </a:p>
          <a:p>
            <a:endParaRPr lang="en-GB" dirty="0"/>
          </a:p>
        </p:txBody>
      </p:sp>
    </p:spTree>
    <p:extLst>
      <p:ext uri="{BB962C8B-B14F-4D97-AF65-F5344CB8AC3E}">
        <p14:creationId xmlns:p14="http://schemas.microsoft.com/office/powerpoint/2010/main" val="6759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a:bodyPr>
          <a:lstStyle/>
          <a:p>
            <a:r>
              <a:rPr lang="en-GB" dirty="0"/>
              <a:t>- </a:t>
            </a:r>
            <a:r>
              <a:rPr lang="en-GB" dirty="0" smtClean="0"/>
              <a:t>the </a:t>
            </a:r>
            <a:r>
              <a:rPr lang="en-GB" dirty="0"/>
              <a:t>Victorians </a:t>
            </a:r>
            <a:r>
              <a:rPr lang="en-GB" dirty="0" smtClean="0"/>
              <a:t> tried to prove that </a:t>
            </a:r>
            <a:r>
              <a:rPr lang="en-GB" dirty="0"/>
              <a:t>women’s heads were smaller than men’s heads and therefore women must be too stupid to engage in work and politics</a:t>
            </a:r>
          </a:p>
          <a:p>
            <a:r>
              <a:rPr lang="en-GB" dirty="0"/>
              <a:t>- Similarly, it was argued by Victorian physicians that if a woman read too much her womb would shrink and therefore she would be unable to have babies if she did too much reading and thinking.</a:t>
            </a:r>
          </a:p>
          <a:p>
            <a:endParaRPr lang="en-GB" u="sng" dirty="0" smtClean="0">
              <a:hlinkClick r:id="rId2"/>
            </a:endParaRPr>
          </a:p>
          <a:p>
            <a:r>
              <a:rPr lang="en-GB" u="sng" dirty="0" smtClean="0">
                <a:hlinkClick r:id="rId2"/>
              </a:rPr>
              <a:t>http</a:t>
            </a:r>
            <a:r>
              <a:rPr lang="en-GB" u="sng" dirty="0">
                <a:hlinkClick r:id="rId2"/>
              </a:rPr>
              <a:t>://www.youtube.com/watch?v=LS37SNYjg8w</a:t>
            </a:r>
            <a:r>
              <a:rPr lang="en-GB" dirty="0"/>
              <a:t> </a:t>
            </a:r>
          </a:p>
          <a:p>
            <a:endParaRPr lang="en-GB" dirty="0"/>
          </a:p>
        </p:txBody>
      </p:sp>
    </p:spTree>
    <p:extLst>
      <p:ext uri="{BB962C8B-B14F-4D97-AF65-F5344CB8AC3E}">
        <p14:creationId xmlns:p14="http://schemas.microsoft.com/office/powerpoint/2010/main" val="6984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80"/>
          </a:xfrm>
        </p:spPr>
        <p:txBody>
          <a:bodyPr/>
          <a:lstStyle/>
          <a:p>
            <a:r>
              <a:rPr lang="en-GB" dirty="0"/>
              <a:t>- Liberal feminists believe that these ideas of women not being able to compete with men has been the main problem and that this legacy still works against women today </a:t>
            </a:r>
            <a:endParaRPr lang="en-GB" dirty="0" smtClean="0"/>
          </a:p>
          <a:p>
            <a:endParaRPr lang="en-GB" dirty="0"/>
          </a:p>
          <a:p>
            <a:pPr marL="137160" indent="0">
              <a:buNone/>
            </a:pPr>
            <a:endParaRPr lang="en-GB" dirty="0"/>
          </a:p>
          <a:p>
            <a:r>
              <a:rPr lang="en-GB" dirty="0"/>
              <a:t>- Therefore, liberal feminists believe the solution to this problem is to assist women through anti-discrimination laws to compete on the same basis as men in the liberal democratic system.</a:t>
            </a:r>
          </a:p>
          <a:p>
            <a:endParaRPr lang="en-GB" dirty="0"/>
          </a:p>
        </p:txBody>
      </p:sp>
    </p:spTree>
    <p:extLst>
      <p:ext uri="{BB962C8B-B14F-4D97-AF65-F5344CB8AC3E}">
        <p14:creationId xmlns:p14="http://schemas.microsoft.com/office/powerpoint/2010/main" val="173171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Radical Feminism</a:t>
            </a:r>
          </a:p>
        </p:txBody>
      </p:sp>
      <p:sp>
        <p:nvSpPr>
          <p:cNvPr id="3" name="Content Placeholder 2"/>
          <p:cNvSpPr>
            <a:spLocks noGrp="1"/>
          </p:cNvSpPr>
          <p:nvPr>
            <p:ph idx="1"/>
          </p:nvPr>
        </p:nvSpPr>
        <p:spPr>
          <a:xfrm>
            <a:off x="457200" y="1124744"/>
            <a:ext cx="8229600" cy="5184616"/>
          </a:xfrm>
        </p:spPr>
        <p:txBody>
          <a:bodyPr>
            <a:normAutofit fontScale="92500" lnSpcReduction="20000"/>
          </a:bodyPr>
          <a:lstStyle/>
          <a:p>
            <a:pPr marL="137160" indent="0">
              <a:buNone/>
            </a:pPr>
            <a:r>
              <a:rPr lang="en-GB" b="1" dirty="0"/>
              <a:t> </a:t>
            </a:r>
            <a:endParaRPr lang="en-GB" dirty="0"/>
          </a:p>
          <a:p>
            <a:r>
              <a:rPr lang="en-GB" b="1" dirty="0" smtClean="0"/>
              <a:t>Radical </a:t>
            </a:r>
            <a:r>
              <a:rPr lang="en-GB" b="1" dirty="0"/>
              <a:t>Feminism emerged in the </a:t>
            </a:r>
            <a:r>
              <a:rPr lang="en-GB" b="1" dirty="0" smtClean="0"/>
              <a:t>1960s</a:t>
            </a:r>
          </a:p>
          <a:p>
            <a:pPr marL="137160" indent="0">
              <a:buNone/>
            </a:pPr>
            <a:endParaRPr lang="en-GB" b="1" dirty="0" smtClean="0"/>
          </a:p>
          <a:p>
            <a:r>
              <a:rPr lang="en-GB" b="1" dirty="0" smtClean="0"/>
              <a:t> It </a:t>
            </a:r>
            <a:r>
              <a:rPr lang="en-GB" b="1" dirty="0"/>
              <a:t>argues that it is not just the lack of women’s participation in public life which is the problem but the very structure of society </a:t>
            </a:r>
            <a:r>
              <a:rPr lang="en-GB" b="1" dirty="0" smtClean="0"/>
              <a:t>itself</a:t>
            </a:r>
          </a:p>
          <a:p>
            <a:pPr marL="137160" indent="0">
              <a:buNone/>
            </a:pPr>
            <a:endParaRPr lang="en-GB" dirty="0"/>
          </a:p>
          <a:p>
            <a:r>
              <a:rPr lang="en-GB" dirty="0"/>
              <a:t>- The political system, and society more generally, has been dominated by men and therefore the odds are stacked against women. </a:t>
            </a:r>
            <a:endParaRPr lang="en-GB" dirty="0" smtClean="0"/>
          </a:p>
          <a:p>
            <a:endParaRPr lang="en-GB" dirty="0" smtClean="0"/>
          </a:p>
          <a:p>
            <a:r>
              <a:rPr lang="en-GB" dirty="0" smtClean="0"/>
              <a:t>So </a:t>
            </a:r>
            <a:r>
              <a:rPr lang="en-GB" dirty="0"/>
              <a:t>i</a:t>
            </a:r>
            <a:r>
              <a:rPr lang="en-GB" dirty="0" smtClean="0"/>
              <a:t>f </a:t>
            </a:r>
            <a:r>
              <a:rPr lang="en-GB" dirty="0"/>
              <a:t>a woman wants to do </a:t>
            </a:r>
            <a:r>
              <a:rPr lang="en-GB" dirty="0" smtClean="0"/>
              <a:t>well she </a:t>
            </a:r>
            <a:r>
              <a:rPr lang="en-GB" dirty="0"/>
              <a:t>has to behave like a man</a:t>
            </a:r>
            <a:r>
              <a:rPr lang="en-GB" dirty="0" smtClean="0"/>
              <a:t>.</a:t>
            </a:r>
            <a:endParaRPr lang="en-GB" dirty="0"/>
          </a:p>
        </p:txBody>
      </p:sp>
    </p:spTree>
    <p:extLst>
      <p:ext uri="{BB962C8B-B14F-4D97-AF65-F5344CB8AC3E}">
        <p14:creationId xmlns:p14="http://schemas.microsoft.com/office/powerpoint/2010/main" val="3101828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88"/>
          </a:xfrm>
        </p:spPr>
        <p:txBody>
          <a:bodyPr/>
          <a:lstStyle/>
          <a:p>
            <a:r>
              <a:rPr lang="en-GB" b="1" dirty="0"/>
              <a:t>The system or structure of society then is considered </a:t>
            </a:r>
            <a:r>
              <a:rPr lang="en-GB" b="1" u="sng" dirty="0"/>
              <a:t>patriarchal</a:t>
            </a:r>
            <a:r>
              <a:rPr lang="en-GB" b="1" dirty="0"/>
              <a:t> which means that it is dominated by men and therefore works to disadvantage </a:t>
            </a:r>
            <a:r>
              <a:rPr lang="en-GB" b="1" dirty="0" smtClean="0"/>
              <a:t>women</a:t>
            </a:r>
          </a:p>
          <a:p>
            <a:endParaRPr lang="en-GB" dirty="0"/>
          </a:p>
          <a:p>
            <a:r>
              <a:rPr lang="en-GB" dirty="0"/>
              <a:t>- This patriarchal system not only plays itself out in the public sphere, in the world of work and politics, but it is also found in the private sphere (also known as the domestic sphere – which relates to the home and the family)</a:t>
            </a:r>
          </a:p>
          <a:p>
            <a:endParaRPr lang="en-GB" dirty="0"/>
          </a:p>
        </p:txBody>
      </p:sp>
    </p:spTree>
    <p:extLst>
      <p:ext uri="{BB962C8B-B14F-4D97-AF65-F5344CB8AC3E}">
        <p14:creationId xmlns:p14="http://schemas.microsoft.com/office/powerpoint/2010/main" val="3870528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6048672"/>
          </a:xfrm>
        </p:spPr>
        <p:txBody>
          <a:bodyPr>
            <a:normAutofit fontScale="92500"/>
          </a:bodyPr>
          <a:lstStyle/>
          <a:p>
            <a:r>
              <a:rPr lang="en-GB" dirty="0"/>
              <a:t>- In the domestic sphere, institutions of marriage and the family were historically also dominated by men</a:t>
            </a:r>
          </a:p>
          <a:p>
            <a:r>
              <a:rPr lang="en-GB" dirty="0"/>
              <a:t>- Men were considered the head of the household – and reduce women to their reproductive roles </a:t>
            </a:r>
            <a:endParaRPr lang="en-GB" dirty="0" smtClean="0"/>
          </a:p>
          <a:p>
            <a:r>
              <a:rPr lang="en-GB" dirty="0" smtClean="0"/>
              <a:t>– women </a:t>
            </a:r>
            <a:r>
              <a:rPr lang="en-GB" dirty="0"/>
              <a:t>were oppressed through the expectations on them to make babies and engage in housework</a:t>
            </a:r>
          </a:p>
          <a:p>
            <a:r>
              <a:rPr lang="en-GB" dirty="0"/>
              <a:t>- These feminists then were concerned with the subordination of women in the private sphere and the power men had to control female reproduction and sexuality within monogamous marriage </a:t>
            </a:r>
            <a:endParaRPr lang="en-GB" dirty="0" smtClean="0"/>
          </a:p>
          <a:p>
            <a:r>
              <a:rPr lang="en-GB" dirty="0" smtClean="0"/>
              <a:t>(Note: rape </a:t>
            </a:r>
            <a:r>
              <a:rPr lang="en-GB" dirty="0"/>
              <a:t>within marriage was not criminalised in the UK until 1991)</a:t>
            </a:r>
          </a:p>
          <a:p>
            <a:endParaRPr lang="en-GB" dirty="0"/>
          </a:p>
        </p:txBody>
      </p:sp>
    </p:spTree>
    <p:extLst>
      <p:ext uri="{BB962C8B-B14F-4D97-AF65-F5344CB8AC3E}">
        <p14:creationId xmlns:p14="http://schemas.microsoft.com/office/powerpoint/2010/main" val="3448066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48712"/>
          </a:xfrm>
        </p:spPr>
        <p:txBody>
          <a:bodyPr>
            <a:normAutofit fontScale="92500" lnSpcReduction="10000"/>
          </a:bodyPr>
          <a:lstStyle/>
          <a:p>
            <a:pPr lvl="0"/>
            <a:r>
              <a:rPr lang="en-GB" b="1" dirty="0"/>
              <a:t>These inequalities in the private sphere are reflected in women’s relative lack of power and influence in the public </a:t>
            </a:r>
            <a:r>
              <a:rPr lang="en-GB" b="1" dirty="0" smtClean="0"/>
              <a:t>sphere</a:t>
            </a:r>
          </a:p>
          <a:p>
            <a:pPr lvl="0"/>
            <a:endParaRPr lang="en-GB" dirty="0"/>
          </a:p>
          <a:p>
            <a:r>
              <a:rPr lang="en-GB" dirty="0"/>
              <a:t>- This is why radical feminists coined the term ‘The Personal is Political’ – this refers to the notion that women’s oppression is rooted to male dominance within the home</a:t>
            </a:r>
            <a:r>
              <a:rPr lang="en-GB" dirty="0" smtClean="0"/>
              <a:t>.</a:t>
            </a:r>
          </a:p>
          <a:p>
            <a:endParaRPr lang="en-GB" dirty="0"/>
          </a:p>
          <a:p>
            <a:r>
              <a:rPr lang="en-GB" dirty="0"/>
              <a:t>- Within patriarchal structures, values associated with being a man – assertiveness, competitiveness and aggression – are held in higher esteem than the values associated with being a woman – namely cooperation, expressiveness and a caring </a:t>
            </a:r>
            <a:r>
              <a:rPr lang="en-GB" dirty="0" smtClean="0"/>
              <a:t>disposition</a:t>
            </a:r>
          </a:p>
          <a:p>
            <a:endParaRPr lang="en-GB" dirty="0"/>
          </a:p>
          <a:p>
            <a:endParaRPr lang="en-GB" dirty="0"/>
          </a:p>
        </p:txBody>
      </p:sp>
    </p:spTree>
    <p:extLst>
      <p:ext uri="{BB962C8B-B14F-4D97-AF65-F5344CB8AC3E}">
        <p14:creationId xmlns:p14="http://schemas.microsoft.com/office/powerpoint/2010/main" val="2756710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fontScale="92500" lnSpcReduction="20000"/>
          </a:bodyPr>
          <a:lstStyle/>
          <a:p>
            <a:r>
              <a:rPr lang="en-GB" dirty="0"/>
              <a:t>- As such, these feminists sought to overthrow patriarchy and the values associated with being a man in order to build a society based on feminine traits like caring and </a:t>
            </a:r>
            <a:r>
              <a:rPr lang="en-GB" dirty="0" smtClean="0"/>
              <a:t>cooperation</a:t>
            </a:r>
          </a:p>
          <a:p>
            <a:endParaRPr lang="en-GB" dirty="0"/>
          </a:p>
          <a:p>
            <a:r>
              <a:rPr lang="en-GB" b="1" dirty="0"/>
              <a:t>4) Radical feminists believe that men and women are essentially different to one another – with men being naturally aggressive, competitive and assertive and women being naturally caring, emotive and </a:t>
            </a:r>
            <a:r>
              <a:rPr lang="en-GB" b="1" dirty="0" smtClean="0"/>
              <a:t>cooperative</a:t>
            </a:r>
          </a:p>
          <a:p>
            <a:endParaRPr lang="en-GB" dirty="0"/>
          </a:p>
          <a:p>
            <a:r>
              <a:rPr lang="en-GB" dirty="0"/>
              <a:t>- T</a:t>
            </a:r>
            <a:r>
              <a:rPr lang="en-GB" dirty="0" smtClean="0"/>
              <a:t>hese </a:t>
            </a:r>
            <a:r>
              <a:rPr lang="en-GB" dirty="0"/>
              <a:t>feminists are often called ‘difference feminists’ – in other words, they suggest that we are born different</a:t>
            </a:r>
            <a:r>
              <a:rPr lang="en-GB" dirty="0" smtClean="0"/>
              <a:t>.</a:t>
            </a:r>
          </a:p>
          <a:p>
            <a:endParaRPr lang="en-GB" dirty="0" smtClean="0"/>
          </a:p>
          <a:p>
            <a:r>
              <a:rPr lang="en-GB" dirty="0"/>
              <a:t>They believe in </a:t>
            </a:r>
            <a:r>
              <a:rPr lang="en-GB" b="1" i="1" dirty="0"/>
              <a:t>essentialism </a:t>
            </a:r>
            <a:r>
              <a:rPr lang="en-GB" dirty="0"/>
              <a:t>rather than androgyny. </a:t>
            </a:r>
          </a:p>
          <a:p>
            <a:endParaRPr lang="en-GB" dirty="0"/>
          </a:p>
          <a:p>
            <a:endParaRPr lang="en-GB" dirty="0"/>
          </a:p>
        </p:txBody>
      </p:sp>
    </p:spTree>
    <p:extLst>
      <p:ext uri="{BB962C8B-B14F-4D97-AF65-F5344CB8AC3E}">
        <p14:creationId xmlns:p14="http://schemas.microsoft.com/office/powerpoint/2010/main" val="158092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6408712"/>
          </a:xfrm>
        </p:spPr>
        <p:txBody>
          <a:bodyPr>
            <a:normAutofit fontScale="62500" lnSpcReduction="20000"/>
          </a:bodyPr>
          <a:lstStyle/>
          <a:p>
            <a:r>
              <a:rPr lang="en-GB" sz="3400" dirty="0"/>
              <a:t>15 mark:</a:t>
            </a:r>
          </a:p>
          <a:p>
            <a:r>
              <a:rPr lang="en-GB" sz="3400" dirty="0"/>
              <a:t>What is </a:t>
            </a:r>
            <a:r>
              <a:rPr lang="en-GB" sz="3400" b="1" dirty="0"/>
              <a:t>patriarchy</a:t>
            </a:r>
            <a:r>
              <a:rPr lang="en-GB" sz="3400" dirty="0"/>
              <a:t> and why is it important in feminist analysis</a:t>
            </a:r>
            <a:r>
              <a:rPr lang="en-GB" sz="3400" dirty="0" smtClean="0"/>
              <a:t>?</a:t>
            </a:r>
          </a:p>
          <a:p>
            <a:r>
              <a:rPr lang="en-GB" sz="3400" dirty="0"/>
              <a:t>Define </a:t>
            </a:r>
            <a:r>
              <a:rPr lang="en-GB" sz="3400" b="1" dirty="0"/>
              <a:t>patriarchy</a:t>
            </a:r>
            <a:r>
              <a:rPr lang="en-GB" sz="3400" dirty="0"/>
              <a:t>, and explain its importance to feminist </a:t>
            </a:r>
            <a:r>
              <a:rPr lang="en-GB" sz="3400" dirty="0" smtClean="0"/>
              <a:t>analysis.</a:t>
            </a:r>
          </a:p>
          <a:p>
            <a:r>
              <a:rPr lang="en-GB" sz="3400" dirty="0"/>
              <a:t>What is </a:t>
            </a:r>
            <a:r>
              <a:rPr lang="en-GB" sz="3400" b="1" dirty="0"/>
              <a:t>patriarchy</a:t>
            </a:r>
            <a:r>
              <a:rPr lang="en-GB" sz="3400" dirty="0"/>
              <a:t>, and why is this important in feminist analysis</a:t>
            </a:r>
            <a:r>
              <a:rPr lang="en-GB" sz="3400" dirty="0" smtClean="0"/>
              <a:t>?</a:t>
            </a:r>
          </a:p>
          <a:p>
            <a:pPr>
              <a:buClr>
                <a:prstClr val="white">
                  <a:shade val="95000"/>
                </a:prstClr>
              </a:buClr>
            </a:pPr>
            <a:r>
              <a:rPr lang="en-GB" sz="3400" dirty="0" smtClean="0"/>
              <a:t>On </a:t>
            </a:r>
            <a:r>
              <a:rPr lang="en-GB" sz="3400" dirty="0"/>
              <a:t>what grounds have radical feminists claimed that ‘the personal is the political</a:t>
            </a:r>
            <a:r>
              <a:rPr lang="en-GB" sz="3400" dirty="0" smtClean="0"/>
              <a:t>’?</a:t>
            </a:r>
            <a:r>
              <a:rPr lang="en-GB" sz="3400" dirty="0">
                <a:solidFill>
                  <a:prstClr val="white"/>
                </a:solidFill>
              </a:rPr>
              <a:t> </a:t>
            </a:r>
            <a:endParaRPr lang="en-GB" sz="3400" dirty="0" smtClean="0">
              <a:solidFill>
                <a:prstClr val="white"/>
              </a:solidFill>
            </a:endParaRPr>
          </a:p>
          <a:p>
            <a:pPr>
              <a:buClr>
                <a:prstClr val="white">
                  <a:shade val="95000"/>
                </a:prstClr>
              </a:buClr>
            </a:pPr>
            <a:r>
              <a:rPr lang="en-GB" sz="3400" dirty="0" smtClean="0"/>
              <a:t>How </a:t>
            </a:r>
            <a:r>
              <a:rPr lang="en-GB" sz="3400" dirty="0"/>
              <a:t>and why have feminists been critical of the ‘public/private’ </a:t>
            </a:r>
            <a:r>
              <a:rPr lang="en-GB" sz="3400" dirty="0" smtClean="0"/>
              <a:t>divide?</a:t>
            </a:r>
          </a:p>
          <a:p>
            <a:pPr>
              <a:buClr>
                <a:prstClr val="white">
                  <a:shade val="95000"/>
                </a:prstClr>
              </a:buClr>
            </a:pPr>
            <a:r>
              <a:rPr lang="en-GB" sz="3400" dirty="0" smtClean="0">
                <a:solidFill>
                  <a:prstClr val="white"/>
                </a:solidFill>
              </a:rPr>
              <a:t>In </a:t>
            </a:r>
            <a:r>
              <a:rPr lang="en-GB" sz="3400" dirty="0">
                <a:solidFill>
                  <a:prstClr val="white"/>
                </a:solidFill>
              </a:rPr>
              <a:t>what sense have radical feminists sought to redefine the nature of </a:t>
            </a:r>
            <a:r>
              <a:rPr lang="en-GB" sz="3400" dirty="0" smtClean="0">
                <a:solidFill>
                  <a:prstClr val="white"/>
                </a:solidFill>
              </a:rPr>
              <a:t>politics?</a:t>
            </a:r>
          </a:p>
          <a:p>
            <a:pPr lvl="0">
              <a:buClr>
                <a:prstClr val="white">
                  <a:shade val="95000"/>
                </a:prstClr>
              </a:buClr>
            </a:pPr>
            <a:r>
              <a:rPr lang="en-GB" sz="3400" dirty="0" smtClean="0"/>
              <a:t>Why </a:t>
            </a:r>
            <a:r>
              <a:rPr lang="en-GB" sz="3400" dirty="0"/>
              <a:t>is the distinction between </a:t>
            </a:r>
            <a:r>
              <a:rPr lang="en-GB" sz="3400" b="1" dirty="0"/>
              <a:t>sex and gender </a:t>
            </a:r>
            <a:r>
              <a:rPr lang="en-GB" sz="3400" dirty="0"/>
              <a:t>crucial to feminist analysis?</a:t>
            </a:r>
          </a:p>
          <a:p>
            <a:r>
              <a:rPr lang="en-GB" sz="3400" dirty="0"/>
              <a:t>How and why have feminists emphasised the difference between </a:t>
            </a:r>
            <a:r>
              <a:rPr lang="en-GB" sz="3400" b="1" dirty="0"/>
              <a:t>sex and gender</a:t>
            </a:r>
            <a:r>
              <a:rPr lang="en-GB" sz="3400" dirty="0"/>
              <a:t>?</a:t>
            </a:r>
          </a:p>
          <a:p>
            <a:r>
              <a:rPr lang="en-GB" sz="3400" dirty="0" smtClean="0"/>
              <a:t>Explain </a:t>
            </a:r>
            <a:r>
              <a:rPr lang="en-GB" sz="3400" dirty="0"/>
              <a:t>the key features of socialist feminism</a:t>
            </a:r>
          </a:p>
          <a:p>
            <a:r>
              <a:rPr lang="en-GB" sz="3400" dirty="0" smtClean="0"/>
              <a:t>Explain </a:t>
            </a:r>
            <a:r>
              <a:rPr lang="en-GB" sz="3400" dirty="0"/>
              <a:t>the link between feminism and liberalism.</a:t>
            </a:r>
          </a:p>
          <a:p>
            <a:r>
              <a:rPr lang="en-GB" sz="3400" dirty="0"/>
              <a:t>Why have some feminists criticised the idea of </a:t>
            </a:r>
            <a:r>
              <a:rPr lang="en-GB" sz="3400" b="1" dirty="0"/>
              <a:t>gender equality</a:t>
            </a:r>
            <a:r>
              <a:rPr lang="en-GB" sz="3400" dirty="0"/>
              <a:t>?</a:t>
            </a:r>
          </a:p>
          <a:p>
            <a:r>
              <a:rPr lang="en-GB" sz="3400" dirty="0" smtClean="0"/>
              <a:t>Explain </a:t>
            </a:r>
            <a:r>
              <a:rPr lang="en-GB" sz="3400" dirty="0"/>
              <a:t>the difference between androgyny and essentialism within feminism.</a:t>
            </a:r>
          </a:p>
          <a:p>
            <a:endParaRPr lang="en-GB" dirty="0"/>
          </a:p>
        </p:txBody>
      </p:sp>
    </p:spTree>
    <p:extLst>
      <p:ext uri="{BB962C8B-B14F-4D97-AF65-F5344CB8AC3E}">
        <p14:creationId xmlns:p14="http://schemas.microsoft.com/office/powerpoint/2010/main" val="17980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264696"/>
          </a:xfrm>
        </p:spPr>
        <p:txBody>
          <a:bodyPr>
            <a:normAutofit fontScale="85000" lnSpcReduction="10000"/>
          </a:bodyPr>
          <a:lstStyle/>
          <a:p>
            <a:r>
              <a:rPr lang="en-GB" b="1" dirty="0"/>
              <a:t>5) Radical feminists </a:t>
            </a:r>
            <a:r>
              <a:rPr lang="en-GB" b="1" dirty="0" smtClean="0"/>
              <a:t>define </a:t>
            </a:r>
            <a:r>
              <a:rPr lang="en-GB" b="1" dirty="0"/>
              <a:t>the problem underpinning women’s oppression to be located in the structure of patriarchy</a:t>
            </a:r>
            <a:endParaRPr lang="en-GB" dirty="0"/>
          </a:p>
          <a:p>
            <a:r>
              <a:rPr lang="en-GB" dirty="0"/>
              <a:t>- Patriarchy works to devalue feminine traits in favour of masculine </a:t>
            </a:r>
            <a:r>
              <a:rPr lang="en-GB" dirty="0" smtClean="0"/>
              <a:t>ones</a:t>
            </a:r>
          </a:p>
          <a:p>
            <a:endParaRPr lang="en-GB" dirty="0"/>
          </a:p>
          <a:p>
            <a:r>
              <a:rPr lang="en-GB" dirty="0"/>
              <a:t>- However, radical feminists would argue that these feminine traits are just as valuable, or even more valuable, than male </a:t>
            </a:r>
            <a:r>
              <a:rPr lang="en-GB" dirty="0" smtClean="0"/>
              <a:t>traits</a:t>
            </a:r>
          </a:p>
          <a:p>
            <a:endParaRPr lang="en-GB" dirty="0"/>
          </a:p>
          <a:p>
            <a:r>
              <a:rPr lang="en-GB" dirty="0"/>
              <a:t>- As such, some radical feminists proposed the idea of overthrowing patriarchy in favour of a </a:t>
            </a:r>
            <a:r>
              <a:rPr lang="en-GB" dirty="0" smtClean="0"/>
              <a:t>matriarchy</a:t>
            </a:r>
          </a:p>
          <a:p>
            <a:endParaRPr lang="en-GB" dirty="0"/>
          </a:p>
          <a:p>
            <a:r>
              <a:rPr lang="en-GB" dirty="0"/>
              <a:t>- Others suggested that women should live in single sex communities. Often this is referred to as </a:t>
            </a:r>
            <a:r>
              <a:rPr lang="en-GB" b="1" dirty="0"/>
              <a:t>separatist radical feminism </a:t>
            </a:r>
            <a:r>
              <a:rPr lang="en-GB" dirty="0"/>
              <a:t>or even political lesbianism (rejection of heterosexual, male dominance)</a:t>
            </a:r>
          </a:p>
          <a:p>
            <a:endParaRPr lang="en-GB" dirty="0"/>
          </a:p>
        </p:txBody>
      </p:sp>
    </p:spTree>
    <p:extLst>
      <p:ext uri="{BB962C8B-B14F-4D97-AF65-F5344CB8AC3E}">
        <p14:creationId xmlns:p14="http://schemas.microsoft.com/office/powerpoint/2010/main" val="2049205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Socialist Feminism</a:t>
            </a:r>
            <a:br>
              <a:rPr lang="en-GB" dirty="0"/>
            </a:br>
            <a:endParaRPr lang="en-GB" dirty="0"/>
          </a:p>
        </p:txBody>
      </p:sp>
      <p:sp>
        <p:nvSpPr>
          <p:cNvPr id="3" name="Content Placeholder 2"/>
          <p:cNvSpPr>
            <a:spLocks noGrp="1"/>
          </p:cNvSpPr>
          <p:nvPr>
            <p:ph idx="1"/>
          </p:nvPr>
        </p:nvSpPr>
        <p:spPr>
          <a:xfrm>
            <a:off x="457200" y="836712"/>
            <a:ext cx="8229600" cy="5472648"/>
          </a:xfrm>
        </p:spPr>
        <p:txBody>
          <a:bodyPr>
            <a:normAutofit lnSpcReduction="10000"/>
          </a:bodyPr>
          <a:lstStyle/>
          <a:p>
            <a:pPr marL="137160" indent="0">
              <a:buNone/>
            </a:pPr>
            <a:r>
              <a:rPr lang="en-GB" b="1" dirty="0"/>
              <a:t> </a:t>
            </a:r>
            <a:endParaRPr lang="en-GB" dirty="0"/>
          </a:p>
          <a:p>
            <a:r>
              <a:rPr lang="en-GB" b="1" dirty="0" smtClean="0"/>
              <a:t>Socialist </a:t>
            </a:r>
            <a:r>
              <a:rPr lang="en-GB" b="1" dirty="0"/>
              <a:t>feminism also began </a:t>
            </a:r>
            <a:r>
              <a:rPr lang="en-GB" b="1" dirty="0" smtClean="0"/>
              <a:t>during </a:t>
            </a:r>
            <a:r>
              <a:rPr lang="en-GB" b="1" dirty="0"/>
              <a:t>the 1960s</a:t>
            </a:r>
            <a:endParaRPr lang="en-GB" dirty="0"/>
          </a:p>
          <a:p>
            <a:r>
              <a:rPr lang="en-GB" dirty="0"/>
              <a:t>- Like radical feminists they argue that women’s subordination is due to patriarchy, but also that gender inequality is linked to capitalism as well</a:t>
            </a:r>
            <a:r>
              <a:rPr lang="en-GB" dirty="0" smtClean="0"/>
              <a:t>.</a:t>
            </a:r>
          </a:p>
          <a:p>
            <a:endParaRPr lang="en-GB" dirty="0"/>
          </a:p>
          <a:p>
            <a:r>
              <a:rPr lang="en-GB" dirty="0"/>
              <a:t>- Thus, women’s subordination is produced by the </a:t>
            </a:r>
            <a:r>
              <a:rPr lang="en-GB" b="1" dirty="0"/>
              <a:t>social structures and institutions </a:t>
            </a:r>
            <a:r>
              <a:rPr lang="en-GB" dirty="0"/>
              <a:t>of not just patriarchy but also of a class society.</a:t>
            </a:r>
          </a:p>
          <a:p>
            <a:pPr marL="137160" indent="0">
              <a:buNone/>
            </a:pPr>
            <a:r>
              <a:rPr lang="en-GB" dirty="0"/>
              <a:t> </a:t>
            </a:r>
          </a:p>
          <a:p>
            <a:endParaRPr lang="en-GB" dirty="0"/>
          </a:p>
        </p:txBody>
      </p:sp>
    </p:spTree>
    <p:extLst>
      <p:ext uri="{BB962C8B-B14F-4D97-AF65-F5344CB8AC3E}">
        <p14:creationId xmlns:p14="http://schemas.microsoft.com/office/powerpoint/2010/main" val="3348543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688"/>
          </a:xfrm>
        </p:spPr>
        <p:txBody>
          <a:bodyPr/>
          <a:lstStyle/>
          <a:p>
            <a:r>
              <a:rPr lang="en-GB" b="1" dirty="0"/>
              <a:t>C</a:t>
            </a:r>
            <a:r>
              <a:rPr lang="en-GB" b="1" dirty="0" smtClean="0"/>
              <a:t>apitalism </a:t>
            </a:r>
            <a:r>
              <a:rPr lang="en-GB" b="1" dirty="0"/>
              <a:t>has created a separation between the home, family and personal life on one hand and the workplace on the other</a:t>
            </a:r>
            <a:endParaRPr lang="en-GB" dirty="0"/>
          </a:p>
          <a:p>
            <a:r>
              <a:rPr lang="en-GB" dirty="0"/>
              <a:t>- For example, the capitalist system requires women to work in the home in order to do two things:</a:t>
            </a:r>
          </a:p>
          <a:p>
            <a:pPr lvl="0"/>
            <a:r>
              <a:rPr lang="en-GB" dirty="0"/>
              <a:t>Firstly, to look after the home so that men can engage in wage labour; </a:t>
            </a:r>
            <a:endParaRPr lang="en-GB" dirty="0" smtClean="0"/>
          </a:p>
          <a:p>
            <a:pPr lvl="0"/>
            <a:r>
              <a:rPr lang="en-GB" dirty="0" smtClean="0"/>
              <a:t>Secondly</a:t>
            </a:r>
            <a:r>
              <a:rPr lang="en-GB" dirty="0"/>
              <a:t>, to reproduce the next generation of wage workers for the capitalist system</a:t>
            </a:r>
          </a:p>
          <a:p>
            <a:r>
              <a:rPr lang="en-GB" dirty="0"/>
              <a:t>- As such, women’s work is essential for capitalism to function </a:t>
            </a:r>
          </a:p>
          <a:p>
            <a:endParaRPr lang="en-GB" dirty="0"/>
          </a:p>
        </p:txBody>
      </p:sp>
    </p:spTree>
    <p:extLst>
      <p:ext uri="{BB962C8B-B14F-4D97-AF65-F5344CB8AC3E}">
        <p14:creationId xmlns:p14="http://schemas.microsoft.com/office/powerpoint/2010/main" val="1775218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192728"/>
          </a:xfrm>
        </p:spPr>
        <p:txBody>
          <a:bodyPr>
            <a:normAutofit/>
          </a:bodyPr>
          <a:lstStyle/>
          <a:p>
            <a:r>
              <a:rPr lang="en-GB" b="1" dirty="0"/>
              <a:t>3) </a:t>
            </a:r>
            <a:r>
              <a:rPr lang="en-GB" b="1" dirty="0" smtClean="0"/>
              <a:t>the </a:t>
            </a:r>
            <a:r>
              <a:rPr lang="en-GB" b="1" dirty="0"/>
              <a:t>work traditionally done by women in a capitalist system, </a:t>
            </a:r>
            <a:r>
              <a:rPr lang="en-GB" b="1" dirty="0" smtClean="0"/>
              <a:t>is often considered </a:t>
            </a:r>
            <a:r>
              <a:rPr lang="en-GB" b="1" dirty="0"/>
              <a:t>to be trivial as it is unpaid </a:t>
            </a:r>
            <a:endParaRPr lang="en-GB" b="1" dirty="0" smtClean="0"/>
          </a:p>
          <a:p>
            <a:endParaRPr lang="en-GB" b="1" dirty="0" smtClean="0"/>
          </a:p>
          <a:p>
            <a:r>
              <a:rPr lang="en-GB" dirty="0" smtClean="0"/>
              <a:t>- </a:t>
            </a:r>
            <a:r>
              <a:rPr lang="en-GB" dirty="0"/>
              <a:t>In other words, women’s domestic labour is fundamental to the functioning of capitalism but at the same time is not properly recognised </a:t>
            </a:r>
            <a:endParaRPr lang="en-GB" dirty="0" smtClean="0"/>
          </a:p>
          <a:p>
            <a:pPr marL="137160" indent="0">
              <a:buNone/>
            </a:pPr>
            <a:endParaRPr lang="en-GB" dirty="0" smtClean="0"/>
          </a:p>
          <a:p>
            <a:r>
              <a:rPr lang="en-GB" dirty="0" smtClean="0"/>
              <a:t>- men </a:t>
            </a:r>
            <a:r>
              <a:rPr lang="en-GB" dirty="0"/>
              <a:t>tend to control women’s labour and reproduction in the </a:t>
            </a:r>
            <a:r>
              <a:rPr lang="en-GB" dirty="0" smtClean="0"/>
              <a:t>home</a:t>
            </a:r>
          </a:p>
          <a:p>
            <a:pPr marL="137160" indent="0">
              <a:buNone/>
            </a:pPr>
            <a:endParaRPr lang="en-GB" dirty="0"/>
          </a:p>
          <a:p>
            <a:r>
              <a:rPr lang="en-GB" dirty="0"/>
              <a:t>- </a:t>
            </a:r>
            <a:r>
              <a:rPr lang="en-GB" dirty="0" smtClean="0"/>
              <a:t>The problem lies with both </a:t>
            </a:r>
            <a:r>
              <a:rPr lang="en-GB" dirty="0"/>
              <a:t>capitalism and patriarchy (aka patriarchal capitalism)</a:t>
            </a:r>
          </a:p>
          <a:p>
            <a:endParaRPr lang="en-GB" dirty="0"/>
          </a:p>
        </p:txBody>
      </p:sp>
    </p:spTree>
    <p:extLst>
      <p:ext uri="{BB962C8B-B14F-4D97-AF65-F5344CB8AC3E}">
        <p14:creationId xmlns:p14="http://schemas.microsoft.com/office/powerpoint/2010/main" val="1308801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fontScale="92500" lnSpcReduction="20000"/>
          </a:bodyPr>
          <a:lstStyle/>
          <a:p>
            <a:pPr marL="137160" indent="0">
              <a:buNone/>
            </a:pPr>
            <a:r>
              <a:rPr lang="en-GB" i="1" dirty="0"/>
              <a:t> </a:t>
            </a:r>
            <a:endParaRPr lang="en-GB" dirty="0"/>
          </a:p>
          <a:p>
            <a:r>
              <a:rPr lang="en-GB" b="1" dirty="0" smtClean="0"/>
              <a:t>Socialist </a:t>
            </a:r>
            <a:r>
              <a:rPr lang="en-GB" b="1" dirty="0"/>
              <a:t>Feminists recognise unequal gender relations to be a by-product of the system of patriarchal capitalism</a:t>
            </a:r>
            <a:endParaRPr lang="en-GB" dirty="0"/>
          </a:p>
          <a:p>
            <a:r>
              <a:rPr lang="en-GB" dirty="0"/>
              <a:t>- The structures of patriarchal capitalism benefit from promoting ideas that women are naturally programmed to like housework and childcare</a:t>
            </a:r>
          </a:p>
          <a:p>
            <a:r>
              <a:rPr lang="en-GB" dirty="0"/>
              <a:t>- </a:t>
            </a:r>
            <a:r>
              <a:rPr lang="en-GB" dirty="0" smtClean="0"/>
              <a:t>This promotes </a:t>
            </a:r>
            <a:r>
              <a:rPr lang="en-GB" dirty="0"/>
              <a:t>the dominance of men and the middle classes</a:t>
            </a:r>
          </a:p>
          <a:p>
            <a:r>
              <a:rPr lang="en-GB" dirty="0"/>
              <a:t>- </a:t>
            </a:r>
            <a:r>
              <a:rPr lang="en-GB" dirty="0" smtClean="0"/>
              <a:t>gender is something </a:t>
            </a:r>
            <a:r>
              <a:rPr lang="en-GB" dirty="0"/>
              <a:t>we are born with naturally (like our biological sex) but rather as ways of behaving which we are socialised into</a:t>
            </a:r>
          </a:p>
          <a:p>
            <a:r>
              <a:rPr lang="en-GB" dirty="0"/>
              <a:t>- And it is this socialisation (through toys, norms, dress codes </a:t>
            </a:r>
            <a:r>
              <a:rPr lang="en-GB" dirty="0" err="1"/>
              <a:t>etc</a:t>
            </a:r>
            <a:r>
              <a:rPr lang="en-GB" dirty="0"/>
              <a:t>) which has led to women being considered suitable for home-life and men for wage work</a:t>
            </a:r>
          </a:p>
          <a:p>
            <a:r>
              <a:rPr lang="en-GB" i="1" dirty="0"/>
              <a:t> </a:t>
            </a:r>
            <a:endParaRPr lang="en-GB" dirty="0"/>
          </a:p>
          <a:p>
            <a:endParaRPr lang="en-GB" dirty="0"/>
          </a:p>
        </p:txBody>
      </p:sp>
    </p:spTree>
    <p:extLst>
      <p:ext uri="{BB962C8B-B14F-4D97-AF65-F5344CB8AC3E}">
        <p14:creationId xmlns:p14="http://schemas.microsoft.com/office/powerpoint/2010/main" val="290643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20720"/>
          </a:xfrm>
        </p:spPr>
        <p:txBody>
          <a:bodyPr>
            <a:normAutofit fontScale="85000" lnSpcReduction="10000"/>
          </a:bodyPr>
          <a:lstStyle/>
          <a:p>
            <a:r>
              <a:rPr lang="en-GB" b="1" dirty="0"/>
              <a:t>5) For socialist feminists gender inequality is therefore a consequence of patriarchal capitalism </a:t>
            </a:r>
            <a:endParaRPr lang="en-GB" b="1" dirty="0" smtClean="0"/>
          </a:p>
          <a:p>
            <a:endParaRPr lang="en-GB" dirty="0"/>
          </a:p>
          <a:p>
            <a:r>
              <a:rPr lang="en-GB" dirty="0" smtClean="0"/>
              <a:t>Thus both </a:t>
            </a:r>
            <a:r>
              <a:rPr lang="en-GB" dirty="0"/>
              <a:t>patriarchy and capitalism need to be overthrown and replaced with a system whereby men and women are not associated with different forms of labour</a:t>
            </a:r>
          </a:p>
          <a:p>
            <a:r>
              <a:rPr lang="en-GB" dirty="0"/>
              <a:t>- Thus, for </a:t>
            </a:r>
            <a:r>
              <a:rPr lang="en-GB" dirty="0" err="1"/>
              <a:t>eg</a:t>
            </a:r>
            <a:r>
              <a:rPr lang="en-GB" dirty="0"/>
              <a:t>, Socialist Feminists felt that housework should be shared between members of the household equally</a:t>
            </a:r>
          </a:p>
          <a:p>
            <a:r>
              <a:rPr lang="en-GB" dirty="0" smtClean="0"/>
              <a:t>- They also recommended the redesign of homes in ways that would maximize the potential for creativity for both men and women </a:t>
            </a:r>
          </a:p>
          <a:p>
            <a:r>
              <a:rPr lang="en-GB" dirty="0" smtClean="0"/>
              <a:t>- For example, emphasizing the need for rooms like studios and studies, getting rid of the kitchen and dining room and thus moving food preparation and eating into a more communal setting </a:t>
            </a:r>
          </a:p>
          <a:p>
            <a:endParaRPr lang="en-GB" dirty="0"/>
          </a:p>
        </p:txBody>
      </p:sp>
    </p:spTree>
    <p:extLst>
      <p:ext uri="{BB962C8B-B14F-4D97-AF65-F5344CB8AC3E}">
        <p14:creationId xmlns:p14="http://schemas.microsoft.com/office/powerpoint/2010/main" val="2523464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Deconstructionist Feminists</a:t>
            </a:r>
            <a:br>
              <a:rPr lang="en-GB" dirty="0"/>
            </a:br>
            <a:endParaRPr lang="en-GB" dirty="0"/>
          </a:p>
        </p:txBody>
      </p:sp>
      <p:sp>
        <p:nvSpPr>
          <p:cNvPr id="3" name="Content Placeholder 2"/>
          <p:cNvSpPr>
            <a:spLocks noGrp="1"/>
          </p:cNvSpPr>
          <p:nvPr>
            <p:ph idx="1"/>
          </p:nvPr>
        </p:nvSpPr>
        <p:spPr>
          <a:xfrm>
            <a:off x="457200" y="1052736"/>
            <a:ext cx="8229600" cy="5256624"/>
          </a:xfrm>
        </p:spPr>
        <p:txBody>
          <a:bodyPr>
            <a:normAutofit fontScale="85000" lnSpcReduction="20000"/>
          </a:bodyPr>
          <a:lstStyle/>
          <a:p>
            <a:pPr marL="137160" indent="0">
              <a:buNone/>
            </a:pPr>
            <a:endParaRPr lang="en-GB" dirty="0"/>
          </a:p>
          <a:p>
            <a:r>
              <a:rPr lang="en-GB" b="1" dirty="0" smtClean="0"/>
              <a:t>Deconstructionist </a:t>
            </a:r>
            <a:r>
              <a:rPr lang="en-GB" b="1" dirty="0"/>
              <a:t>feminists (aka 3</a:t>
            </a:r>
            <a:r>
              <a:rPr lang="en-GB" b="1" baseline="30000" dirty="0"/>
              <a:t>rd</a:t>
            </a:r>
            <a:r>
              <a:rPr lang="en-GB" b="1" dirty="0"/>
              <a:t> wave feminists) emerged in the </a:t>
            </a:r>
            <a:r>
              <a:rPr lang="en-GB" b="1" dirty="0" smtClean="0"/>
              <a:t>1990s</a:t>
            </a:r>
          </a:p>
          <a:p>
            <a:endParaRPr lang="en-GB" dirty="0"/>
          </a:p>
          <a:p>
            <a:r>
              <a:rPr lang="en-GB" dirty="0"/>
              <a:t>- </a:t>
            </a:r>
            <a:r>
              <a:rPr lang="en-GB" dirty="0" smtClean="0"/>
              <a:t>labelling of </a:t>
            </a:r>
            <a:r>
              <a:rPr lang="en-GB" dirty="0"/>
              <a:t>our bodies as either male of female is the root of gender </a:t>
            </a:r>
            <a:r>
              <a:rPr lang="en-GB" dirty="0" smtClean="0"/>
              <a:t>inequalities</a:t>
            </a:r>
          </a:p>
          <a:p>
            <a:endParaRPr lang="en-GB" dirty="0"/>
          </a:p>
          <a:p>
            <a:r>
              <a:rPr lang="en-GB" dirty="0"/>
              <a:t>- For </a:t>
            </a:r>
            <a:r>
              <a:rPr lang="en-GB" dirty="0" err="1"/>
              <a:t>eg</a:t>
            </a:r>
            <a:r>
              <a:rPr lang="en-GB" dirty="0"/>
              <a:t>, when someone has a baby the most culturally important question is ‘is it a boy or a girl?’ and the idea that the baby can remain an ‘it’ – with no gender specification – is considered to be an impossibility</a:t>
            </a:r>
          </a:p>
          <a:p>
            <a:pPr marL="137160" indent="0">
              <a:buNone/>
            </a:pPr>
            <a:r>
              <a:rPr lang="en-GB" dirty="0"/>
              <a:t> </a:t>
            </a:r>
          </a:p>
          <a:p>
            <a:pPr lvl="0"/>
            <a:r>
              <a:rPr lang="en-GB" b="1" dirty="0"/>
              <a:t>This ‘gendering’ is a culturally embedded practice</a:t>
            </a:r>
            <a:endParaRPr lang="en-GB" dirty="0"/>
          </a:p>
          <a:p>
            <a:r>
              <a:rPr lang="en-GB" dirty="0"/>
              <a:t>- In other words gender ambiguity is excluded, and we are allocated a sex or a gender identity from </a:t>
            </a:r>
            <a:r>
              <a:rPr lang="en-GB" dirty="0" smtClean="0"/>
              <a:t>birth</a:t>
            </a:r>
            <a:endParaRPr lang="en-GB" dirty="0"/>
          </a:p>
        </p:txBody>
      </p:sp>
    </p:spTree>
    <p:extLst>
      <p:ext uri="{BB962C8B-B14F-4D97-AF65-F5344CB8AC3E}">
        <p14:creationId xmlns:p14="http://schemas.microsoft.com/office/powerpoint/2010/main" val="3913440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fontScale="92500" lnSpcReduction="20000"/>
          </a:bodyPr>
          <a:lstStyle/>
          <a:p>
            <a:r>
              <a:rPr lang="en-GB" dirty="0"/>
              <a:t>- Even babies born with ambiguous genitalia are usually surgically altered so that they can fit into this labelling </a:t>
            </a:r>
            <a:r>
              <a:rPr lang="en-GB" dirty="0" smtClean="0"/>
              <a:t>system</a:t>
            </a:r>
          </a:p>
          <a:p>
            <a:pPr marL="137160" indent="0">
              <a:buNone/>
            </a:pPr>
            <a:r>
              <a:rPr lang="en-GB" dirty="0" smtClean="0"/>
              <a:t> </a:t>
            </a:r>
            <a:endParaRPr lang="en-GB" dirty="0"/>
          </a:p>
          <a:p>
            <a:r>
              <a:rPr lang="en-GB" dirty="0"/>
              <a:t>-  This labelling </a:t>
            </a:r>
            <a:r>
              <a:rPr lang="en-GB" dirty="0" smtClean="0"/>
              <a:t>is </a:t>
            </a:r>
            <a:r>
              <a:rPr lang="en-GB" dirty="0"/>
              <a:t>a way of perpetuating inequality as the attributes which are linked to femininity are considered inferior to those which are linked to </a:t>
            </a:r>
            <a:r>
              <a:rPr lang="en-GB" dirty="0" smtClean="0"/>
              <a:t>masculinity</a:t>
            </a:r>
          </a:p>
          <a:p>
            <a:endParaRPr lang="en-GB" dirty="0"/>
          </a:p>
          <a:p>
            <a:r>
              <a:rPr lang="en-GB" dirty="0"/>
              <a:t>- They believe that the consequences of allocating a body a sex based on the shape of its genitalia, which after all makes up less than 1% of our bodies, and then suggesting that those bodies which are sexed as male will behave in a particular way (for example being good at map reading) and those bodies that are sexed as girls will behave in the opposite way is hugely problematic</a:t>
            </a:r>
          </a:p>
          <a:p>
            <a:endParaRPr lang="en-GB" dirty="0"/>
          </a:p>
          <a:p>
            <a:endParaRPr lang="en-GB" dirty="0"/>
          </a:p>
        </p:txBody>
      </p:sp>
    </p:spTree>
    <p:extLst>
      <p:ext uri="{BB962C8B-B14F-4D97-AF65-F5344CB8AC3E}">
        <p14:creationId xmlns:p14="http://schemas.microsoft.com/office/powerpoint/2010/main" val="1076612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408712"/>
          </a:xfrm>
        </p:spPr>
        <p:txBody>
          <a:bodyPr>
            <a:normAutofit fontScale="77500" lnSpcReduction="20000"/>
          </a:bodyPr>
          <a:lstStyle/>
          <a:p>
            <a:pPr marL="137160" indent="0">
              <a:buNone/>
            </a:pPr>
            <a:endParaRPr lang="en-GB" dirty="0" smtClean="0"/>
          </a:p>
          <a:p>
            <a:r>
              <a:rPr lang="en-GB" dirty="0" smtClean="0"/>
              <a:t>- </a:t>
            </a:r>
            <a:r>
              <a:rPr lang="en-GB" dirty="0"/>
              <a:t>Thus, gender is created through our use of language which is structured to label bodies as male or female, masculine or </a:t>
            </a:r>
            <a:r>
              <a:rPr lang="en-GB" dirty="0" smtClean="0"/>
              <a:t>feminine</a:t>
            </a:r>
          </a:p>
          <a:p>
            <a:pPr marL="137160" indent="0">
              <a:buNone/>
            </a:pPr>
            <a:endParaRPr lang="en-GB" dirty="0"/>
          </a:p>
          <a:p>
            <a:r>
              <a:rPr lang="en-GB" dirty="0"/>
              <a:t>- Once the labelling has taken place, once you have been named either boy or girl – then you play out or perform the roles which are seen as appropriate for males and </a:t>
            </a:r>
            <a:r>
              <a:rPr lang="en-GB" dirty="0" smtClean="0"/>
              <a:t>females</a:t>
            </a:r>
          </a:p>
          <a:p>
            <a:pPr marL="137160" indent="0">
              <a:buNone/>
            </a:pPr>
            <a:endParaRPr lang="en-GB" dirty="0"/>
          </a:p>
          <a:p>
            <a:r>
              <a:rPr lang="en-GB" dirty="0"/>
              <a:t>- By repeating these appropriate behaviours, gender appears as though it comes naturally – however, these are behaviours which you learn to do rather than ones which you have been born to </a:t>
            </a:r>
            <a:r>
              <a:rPr lang="en-GB" dirty="0" smtClean="0"/>
              <a:t>do</a:t>
            </a:r>
          </a:p>
          <a:p>
            <a:pPr marL="137160" indent="0">
              <a:buNone/>
            </a:pPr>
            <a:endParaRPr lang="en-GB" dirty="0"/>
          </a:p>
          <a:p>
            <a:r>
              <a:rPr lang="en-GB" dirty="0"/>
              <a:t>- ‘Gender is the repeated stylisation of the body, a set of repeated acts within a highly rigid regulatory frame that congeal over time to produce the appearance of substance, of a natural sort of being’ (Judith Butler, 1990, </a:t>
            </a:r>
            <a:r>
              <a:rPr lang="en-GB" i="1" dirty="0"/>
              <a:t>Gender Trouble</a:t>
            </a:r>
            <a:r>
              <a:rPr lang="en-GB" dirty="0"/>
              <a:t>, p. 33)</a:t>
            </a:r>
          </a:p>
          <a:p>
            <a:pPr marL="137160" indent="0">
              <a:buNone/>
            </a:pPr>
            <a:endParaRPr lang="en-GB" dirty="0"/>
          </a:p>
        </p:txBody>
      </p:sp>
    </p:spTree>
    <p:extLst>
      <p:ext uri="{BB962C8B-B14F-4D97-AF65-F5344CB8AC3E}">
        <p14:creationId xmlns:p14="http://schemas.microsoft.com/office/powerpoint/2010/main" val="2330866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48712"/>
          </a:xfrm>
        </p:spPr>
        <p:txBody>
          <a:bodyPr>
            <a:normAutofit fontScale="85000" lnSpcReduction="20000"/>
          </a:bodyPr>
          <a:lstStyle/>
          <a:p>
            <a:r>
              <a:rPr lang="en-GB" dirty="0"/>
              <a:t>4) </a:t>
            </a:r>
            <a:r>
              <a:rPr lang="en-GB" b="1" dirty="0"/>
              <a:t>Thus, the ‘problem’ for deconstructionist feminists is this labelling process </a:t>
            </a:r>
            <a:endParaRPr lang="en-GB" b="1" dirty="0" smtClean="0"/>
          </a:p>
          <a:p>
            <a:endParaRPr lang="en-GB" dirty="0"/>
          </a:p>
          <a:p>
            <a:r>
              <a:rPr lang="en-GB" dirty="0"/>
              <a:t>- As such, they aim </a:t>
            </a:r>
            <a:r>
              <a:rPr lang="en-GB" dirty="0" smtClean="0"/>
              <a:t>to </a:t>
            </a:r>
            <a:r>
              <a:rPr lang="en-GB" dirty="0"/>
              <a:t>demonstrate </a:t>
            </a:r>
            <a:r>
              <a:rPr lang="en-GB" dirty="0" smtClean="0"/>
              <a:t>that </a:t>
            </a:r>
            <a:r>
              <a:rPr lang="en-GB" dirty="0"/>
              <a:t>these categories are not biologically real categories but rather part of our language system </a:t>
            </a:r>
            <a:endParaRPr lang="en-GB" dirty="0" smtClean="0"/>
          </a:p>
          <a:p>
            <a:endParaRPr lang="en-GB" dirty="0"/>
          </a:p>
          <a:p>
            <a:r>
              <a:rPr lang="en-GB" dirty="0"/>
              <a:t>- This can free both men and women from behaving in the ways that we are expected to behave (for </a:t>
            </a:r>
            <a:r>
              <a:rPr lang="en-GB" dirty="0" err="1"/>
              <a:t>eg</a:t>
            </a:r>
            <a:r>
              <a:rPr lang="en-GB" dirty="0"/>
              <a:t>, without the labelling men would no longer be expected to have to be the first person who goes down stairs to confront potential intruders in the house!) </a:t>
            </a:r>
            <a:endParaRPr lang="en-GB" dirty="0" smtClean="0"/>
          </a:p>
          <a:p>
            <a:endParaRPr lang="en-GB" dirty="0"/>
          </a:p>
          <a:p>
            <a:r>
              <a:rPr lang="en-GB" dirty="0"/>
              <a:t>- In other words, if we dismantle the language of gender – we also dismantle the expectations which are attached to our gender roles – and would therefore be more free to engage in a wider range of behaviours</a:t>
            </a:r>
          </a:p>
          <a:p>
            <a:endParaRPr lang="en-GB" dirty="0"/>
          </a:p>
        </p:txBody>
      </p:sp>
    </p:spTree>
    <p:extLst>
      <p:ext uri="{BB962C8B-B14F-4D97-AF65-F5344CB8AC3E}">
        <p14:creationId xmlns:p14="http://schemas.microsoft.com/office/powerpoint/2010/main" val="1245765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88"/>
          </a:xfrm>
        </p:spPr>
        <p:txBody>
          <a:bodyPr>
            <a:normAutofit fontScale="92500" lnSpcReduction="20000"/>
          </a:bodyPr>
          <a:lstStyle/>
          <a:p>
            <a:r>
              <a:rPr lang="en-GB" dirty="0"/>
              <a:t>45 mark:</a:t>
            </a:r>
          </a:p>
          <a:p>
            <a:r>
              <a:rPr lang="en-GB" dirty="0"/>
              <a:t>Radical feminists </a:t>
            </a:r>
            <a:r>
              <a:rPr lang="en-GB" b="1" dirty="0"/>
              <a:t>fundamentally</a:t>
            </a:r>
            <a:r>
              <a:rPr lang="en-GB" dirty="0"/>
              <a:t> oppose the ideas of liberal feminists. Discuss.</a:t>
            </a:r>
          </a:p>
          <a:p>
            <a:r>
              <a:rPr lang="en-GB" dirty="0"/>
              <a:t>’Radical feminism </a:t>
            </a:r>
            <a:r>
              <a:rPr lang="en-GB" b="1" dirty="0"/>
              <a:t>fundamentally</a:t>
            </a:r>
            <a:r>
              <a:rPr lang="en-GB" dirty="0"/>
              <a:t> opposes liberal feminism.’ Discuss.</a:t>
            </a:r>
          </a:p>
          <a:p>
            <a:r>
              <a:rPr lang="en-GB" dirty="0"/>
              <a:t>To what extent is feminism compatible with other political ideologies?</a:t>
            </a:r>
          </a:p>
          <a:p>
            <a:r>
              <a:rPr lang="en-GB" dirty="0"/>
              <a:t>To what extent is feminism defined by the quest for gender equality?</a:t>
            </a:r>
          </a:p>
          <a:p>
            <a:r>
              <a:rPr lang="en-GB" dirty="0"/>
              <a:t>‘Feminism is characterised more by disagreement than by agreement.’ Discuss.</a:t>
            </a:r>
          </a:p>
          <a:p>
            <a:r>
              <a:rPr lang="en-GB" dirty="0"/>
              <a:t>‘Feminism is defined by the belief that “the personal is the political”.’ Discuss.</a:t>
            </a:r>
          </a:p>
          <a:p>
            <a:r>
              <a:rPr lang="en-GB" dirty="0"/>
              <a:t>To what extent is feminism a single doctrine?</a:t>
            </a:r>
          </a:p>
          <a:p>
            <a:r>
              <a:rPr lang="en-GB" dirty="0"/>
              <a:t>To what extent is feminism compatible with other political ideologies?</a:t>
            </a:r>
          </a:p>
          <a:p>
            <a:endParaRPr lang="en-GB" dirty="0"/>
          </a:p>
        </p:txBody>
      </p:sp>
    </p:spTree>
    <p:extLst>
      <p:ext uri="{BB962C8B-B14F-4D97-AF65-F5344CB8AC3E}">
        <p14:creationId xmlns:p14="http://schemas.microsoft.com/office/powerpoint/2010/main" val="2765288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Conclusion</a:t>
            </a:r>
            <a:br>
              <a:rPr lang="en-GB" dirty="0"/>
            </a:br>
            <a:endParaRPr lang="en-GB" dirty="0"/>
          </a:p>
        </p:txBody>
      </p:sp>
      <p:sp>
        <p:nvSpPr>
          <p:cNvPr id="3" name="Content Placeholder 2"/>
          <p:cNvSpPr>
            <a:spLocks noGrp="1"/>
          </p:cNvSpPr>
          <p:nvPr>
            <p:ph idx="1"/>
          </p:nvPr>
        </p:nvSpPr>
        <p:spPr/>
        <p:txBody>
          <a:bodyPr/>
          <a:lstStyle/>
          <a:p>
            <a:r>
              <a:rPr lang="en-GB" dirty="0" smtClean="0"/>
              <a:t>Most </a:t>
            </a:r>
            <a:r>
              <a:rPr lang="en-GB" dirty="0"/>
              <a:t>would agree that equality is a good thing</a:t>
            </a:r>
            <a:r>
              <a:rPr lang="en-GB" dirty="0" smtClean="0"/>
              <a:t>.</a:t>
            </a:r>
          </a:p>
          <a:p>
            <a:r>
              <a:rPr lang="en-GB" dirty="0" smtClean="0"/>
              <a:t> </a:t>
            </a:r>
            <a:r>
              <a:rPr lang="en-GB" dirty="0"/>
              <a:t>But there are many strands to feminism. </a:t>
            </a:r>
            <a:endParaRPr lang="en-GB" dirty="0" smtClean="0"/>
          </a:p>
          <a:p>
            <a:r>
              <a:rPr lang="en-GB" dirty="0" smtClean="0"/>
              <a:t>Asking </a:t>
            </a:r>
            <a:r>
              <a:rPr lang="en-GB" dirty="0"/>
              <a:t>someone ‘are you a feminist?’ is a flawed question. </a:t>
            </a:r>
            <a:endParaRPr lang="en-GB" dirty="0" smtClean="0"/>
          </a:p>
          <a:p>
            <a:r>
              <a:rPr lang="en-GB" dirty="0" smtClean="0"/>
              <a:t>The </a:t>
            </a:r>
            <a:r>
              <a:rPr lang="en-GB" dirty="0"/>
              <a:t>question should be: ‘What kind of feminist are you?’</a:t>
            </a:r>
          </a:p>
          <a:p>
            <a:endParaRPr lang="en-GB" dirty="0"/>
          </a:p>
        </p:txBody>
      </p:sp>
    </p:spTree>
    <p:extLst>
      <p:ext uri="{BB962C8B-B14F-4D97-AF65-F5344CB8AC3E}">
        <p14:creationId xmlns:p14="http://schemas.microsoft.com/office/powerpoint/2010/main" val="94616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Origins</a:t>
            </a:r>
            <a:endParaRPr lang="en-GB" dirty="0"/>
          </a:p>
        </p:txBody>
      </p:sp>
      <p:sp>
        <p:nvSpPr>
          <p:cNvPr id="3" name="Content Placeholder 2"/>
          <p:cNvSpPr>
            <a:spLocks noGrp="1"/>
          </p:cNvSpPr>
          <p:nvPr>
            <p:ph idx="1"/>
          </p:nvPr>
        </p:nvSpPr>
        <p:spPr>
          <a:xfrm>
            <a:off x="457200" y="1052736"/>
            <a:ext cx="8363272" cy="5544616"/>
          </a:xfrm>
        </p:spPr>
        <p:txBody>
          <a:bodyPr>
            <a:normAutofit fontScale="77500" lnSpcReduction="20000"/>
          </a:bodyPr>
          <a:lstStyle/>
          <a:p>
            <a:r>
              <a:rPr lang="en-GB" b="1" dirty="0"/>
              <a:t>Feminism </a:t>
            </a:r>
            <a:r>
              <a:rPr lang="en-GB" dirty="0"/>
              <a:t>emerged as a twentieth century movement but has its roots in the nineteenth century in the work of Mary </a:t>
            </a:r>
            <a:r>
              <a:rPr lang="en-GB" dirty="0" err="1"/>
              <a:t>Woolstonecraft</a:t>
            </a:r>
            <a:r>
              <a:rPr lang="en-GB" dirty="0"/>
              <a:t>, J.S. Mill and others.</a:t>
            </a:r>
            <a:endParaRPr lang="en-GB" b="1" dirty="0"/>
          </a:p>
          <a:p>
            <a:pPr marL="137160" indent="0">
              <a:buNone/>
            </a:pPr>
            <a:r>
              <a:rPr lang="en-GB" dirty="0"/>
              <a:t> </a:t>
            </a:r>
            <a:endParaRPr lang="en-GB" b="1" dirty="0"/>
          </a:p>
          <a:p>
            <a:r>
              <a:rPr lang="en-GB" dirty="0"/>
              <a:t> It asserts that society has established problematic power relationships between men and women and that, throughout history, women have been subordinated to men. </a:t>
            </a:r>
            <a:endParaRPr lang="en-GB" b="1" dirty="0"/>
          </a:p>
          <a:p>
            <a:r>
              <a:rPr lang="en-GB" dirty="0"/>
              <a:t> </a:t>
            </a:r>
            <a:endParaRPr lang="en-GB" b="1" dirty="0"/>
          </a:p>
          <a:p>
            <a:r>
              <a:rPr lang="en-GB" dirty="0"/>
              <a:t>There is a difference between ‘sex’ (which is biological) and ‘gender’ (which is a social construct established in ‘learned’ behaviour thorough socialisation). </a:t>
            </a:r>
            <a:endParaRPr lang="en-GB" dirty="0" smtClean="0"/>
          </a:p>
          <a:p>
            <a:endParaRPr lang="en-GB" dirty="0" smtClean="0"/>
          </a:p>
          <a:p>
            <a:r>
              <a:rPr lang="en-GB" dirty="0">
                <a:latin typeface="Arial" panose="020B0604020202020204" pitchFamily="34" charset="0"/>
                <a:cs typeface="Arial" panose="020B0604020202020204" pitchFamily="34" charset="0"/>
              </a:rPr>
              <a:t>The factor which helps to explain such variations is the social construction of gender </a:t>
            </a:r>
            <a:endParaRPr lang="en-GB" b="1" dirty="0">
              <a:latin typeface="Arial" panose="020B0604020202020204" pitchFamily="34" charset="0"/>
              <a:cs typeface="Arial" panose="020B0604020202020204" pitchFamily="34" charset="0"/>
            </a:endParaRPr>
          </a:p>
          <a:p>
            <a:endParaRPr lang="en-GB" dirty="0"/>
          </a:p>
          <a:p>
            <a:r>
              <a:rPr lang="en-GB" dirty="0" smtClean="0"/>
              <a:t>Society</a:t>
            </a:r>
            <a:r>
              <a:rPr lang="en-GB" dirty="0"/>
              <a:t>, therefore, imposes different binary roles, behaviours and expectations on men and women which become reinforced and stereotypical</a:t>
            </a:r>
          </a:p>
        </p:txBody>
      </p:sp>
    </p:spTree>
    <p:extLst>
      <p:ext uri="{BB962C8B-B14F-4D97-AF65-F5344CB8AC3E}">
        <p14:creationId xmlns:p14="http://schemas.microsoft.com/office/powerpoint/2010/main" val="3436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cont’d</a:t>
            </a:r>
            <a:endParaRPr lang="en-GB" dirty="0"/>
          </a:p>
        </p:txBody>
      </p:sp>
      <p:sp>
        <p:nvSpPr>
          <p:cNvPr id="3" name="Content Placeholder 2"/>
          <p:cNvSpPr>
            <a:spLocks noGrp="1"/>
          </p:cNvSpPr>
          <p:nvPr>
            <p:ph idx="1"/>
          </p:nvPr>
        </p:nvSpPr>
        <p:spPr/>
        <p:txBody>
          <a:bodyPr>
            <a:normAutofit/>
          </a:bodyPr>
          <a:lstStyle/>
          <a:p>
            <a:r>
              <a:rPr lang="en-GB" b="1" dirty="0" smtClean="0">
                <a:latin typeface="Arial" panose="020B0604020202020204" pitchFamily="34" charset="0"/>
                <a:cs typeface="Arial" panose="020B0604020202020204" pitchFamily="34" charset="0"/>
              </a:rPr>
              <a:t>However</a:t>
            </a:r>
            <a:r>
              <a:rPr lang="en-GB" b="1" dirty="0">
                <a:latin typeface="Arial" panose="020B0604020202020204" pitchFamily="34" charset="0"/>
                <a:cs typeface="Arial" panose="020B0604020202020204" pitchFamily="34" charset="0"/>
              </a:rPr>
              <a:t>, there are many types of feminism and therefore it is inaccurate to talk of feminism (in the singular) and more accurate to talk of feminisms (plural</a:t>
            </a:r>
            <a:r>
              <a:rPr lang="en-GB" b="1"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There are many </a:t>
            </a:r>
            <a:r>
              <a:rPr lang="en-GB" dirty="0">
                <a:latin typeface="Arial" panose="020B0604020202020204" pitchFamily="34" charset="0"/>
                <a:cs typeface="Arial" panose="020B0604020202020204" pitchFamily="34" charset="0"/>
              </a:rPr>
              <a:t>feminist approaches: Liberal, radical, Marxist, socialist, deconstructionist, Islamic, Choice, Black, postcolonial, even Cyborg…</a:t>
            </a:r>
          </a:p>
          <a:p>
            <a:pPr marL="137160" indent="0">
              <a:buNone/>
            </a:pPr>
            <a:endParaRPr lang="en-GB" dirty="0"/>
          </a:p>
        </p:txBody>
      </p:sp>
    </p:spTree>
    <p:extLst>
      <p:ext uri="{BB962C8B-B14F-4D97-AF65-F5344CB8AC3E}">
        <p14:creationId xmlns:p14="http://schemas.microsoft.com/office/powerpoint/2010/main" val="25489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Feminism</a:t>
            </a:r>
            <a:endParaRPr lang="en-GB" dirty="0"/>
          </a:p>
        </p:txBody>
      </p:sp>
      <p:sp>
        <p:nvSpPr>
          <p:cNvPr id="3" name="Content Placeholder 2"/>
          <p:cNvSpPr>
            <a:spLocks noGrp="1"/>
          </p:cNvSpPr>
          <p:nvPr>
            <p:ph idx="1"/>
          </p:nvPr>
        </p:nvSpPr>
        <p:spPr>
          <a:xfrm>
            <a:off x="457200" y="1417638"/>
            <a:ext cx="8229600" cy="4891722"/>
          </a:xfrm>
        </p:spPr>
        <p:txBody>
          <a:bodyPr>
            <a:normAutofit fontScale="85000" lnSpcReduction="20000"/>
          </a:bodyPr>
          <a:lstStyle/>
          <a:p>
            <a:pPr marL="137160" indent="0">
              <a:buNone/>
            </a:pPr>
            <a:r>
              <a:rPr lang="en-GB" dirty="0"/>
              <a:t> </a:t>
            </a:r>
          </a:p>
          <a:p>
            <a:r>
              <a:rPr lang="en-GB" b="1" dirty="0"/>
              <a:t>1) What separates different strands of feminism?</a:t>
            </a:r>
            <a:endParaRPr lang="en-GB" dirty="0"/>
          </a:p>
          <a:p>
            <a:r>
              <a:rPr lang="en-GB" dirty="0"/>
              <a:t>- If we return to the opening statement ‘Feminism is both a political movement and academic perspective which has its central focus </a:t>
            </a:r>
            <a:r>
              <a:rPr lang="en-GB" b="1" dirty="0"/>
              <a:t>Gender</a:t>
            </a:r>
            <a:r>
              <a:rPr lang="en-GB" dirty="0"/>
              <a:t>, or more precisely </a:t>
            </a:r>
            <a:r>
              <a:rPr lang="en-GB" b="1" dirty="0"/>
              <a:t>problematic gender relations</a:t>
            </a:r>
            <a:r>
              <a:rPr lang="en-GB" b="1" i="1" dirty="0"/>
              <a:t>’ </a:t>
            </a:r>
            <a:r>
              <a:rPr lang="en-GB" dirty="0"/>
              <a:t>the differences between types of feminism</a:t>
            </a:r>
            <a:r>
              <a:rPr lang="en-GB" b="1" i="1" dirty="0"/>
              <a:t> </a:t>
            </a:r>
            <a:r>
              <a:rPr lang="en-GB" dirty="0"/>
              <a:t>are often categorised by:</a:t>
            </a:r>
          </a:p>
          <a:p>
            <a:r>
              <a:rPr lang="en-GB" dirty="0"/>
              <a:t>a. How they understand gender;</a:t>
            </a:r>
          </a:p>
          <a:p>
            <a:r>
              <a:rPr lang="en-GB" dirty="0"/>
              <a:t>b. How </a:t>
            </a:r>
            <a:r>
              <a:rPr lang="en-GB" dirty="0" smtClean="0"/>
              <a:t>they see unequal </a:t>
            </a:r>
            <a:r>
              <a:rPr lang="en-GB" dirty="0"/>
              <a:t>gender </a:t>
            </a:r>
            <a:r>
              <a:rPr lang="en-GB" dirty="0" smtClean="0"/>
              <a:t>relationships:</a:t>
            </a:r>
            <a:r>
              <a:rPr lang="en-GB" dirty="0"/>
              <a:t> </a:t>
            </a:r>
            <a:r>
              <a:rPr lang="en-GB" dirty="0"/>
              <a:t> some accept that there are biological sex differences, but that these differences have no social, political or economic significance (</a:t>
            </a:r>
            <a:r>
              <a:rPr lang="en-GB" b="1" dirty="0"/>
              <a:t>androgyny</a:t>
            </a:r>
            <a:r>
              <a:rPr lang="en-GB" dirty="0"/>
              <a:t>); others believe that these differences are crucial in determining psychological and behavioural traits (</a:t>
            </a:r>
            <a:r>
              <a:rPr lang="en-GB" b="1" dirty="0"/>
              <a:t>essentialism</a:t>
            </a:r>
            <a:r>
              <a:rPr lang="en-GB" dirty="0"/>
              <a:t>) - men and women are essentially different. </a:t>
            </a:r>
            <a:endParaRPr lang="en-GB" dirty="0"/>
          </a:p>
        </p:txBody>
      </p:sp>
    </p:spTree>
    <p:extLst>
      <p:ext uri="{BB962C8B-B14F-4D97-AF65-F5344CB8AC3E}">
        <p14:creationId xmlns:p14="http://schemas.microsoft.com/office/powerpoint/2010/main" val="359792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80"/>
          </a:xfrm>
        </p:spPr>
        <p:txBody>
          <a:bodyPr>
            <a:normAutofit/>
          </a:bodyPr>
          <a:lstStyle/>
          <a:p>
            <a:r>
              <a:rPr lang="en-GB" b="1" dirty="0" smtClean="0"/>
              <a:t>There are 4 main types of feminism: </a:t>
            </a:r>
            <a:endParaRPr lang="en-GB" dirty="0"/>
          </a:p>
          <a:p>
            <a:pPr lvl="0"/>
            <a:r>
              <a:rPr lang="en-GB" dirty="0"/>
              <a:t>Liberal Feminism;</a:t>
            </a:r>
          </a:p>
          <a:p>
            <a:pPr lvl="0"/>
            <a:r>
              <a:rPr lang="en-GB" dirty="0"/>
              <a:t>Radical Feminism;</a:t>
            </a:r>
          </a:p>
          <a:p>
            <a:pPr lvl="0"/>
            <a:r>
              <a:rPr lang="en-GB" dirty="0"/>
              <a:t>Socialist Feminism;</a:t>
            </a:r>
          </a:p>
          <a:p>
            <a:r>
              <a:rPr lang="en-GB" dirty="0"/>
              <a:t>Deconstructionist/Postmodern </a:t>
            </a:r>
            <a:r>
              <a:rPr lang="en-GB" dirty="0" smtClean="0"/>
              <a:t>Feminism</a:t>
            </a:r>
          </a:p>
          <a:p>
            <a:endParaRPr lang="en-GB" dirty="0"/>
          </a:p>
          <a:p>
            <a:r>
              <a:rPr lang="en-GB" dirty="0" smtClean="0"/>
              <a:t>In addition there is anti-feminism (a response to feminism)</a:t>
            </a:r>
            <a:endParaRPr lang="en-GB" dirty="0"/>
          </a:p>
          <a:p>
            <a:endParaRPr lang="en-GB" dirty="0"/>
          </a:p>
        </p:txBody>
      </p:sp>
    </p:spTree>
    <p:extLst>
      <p:ext uri="{BB962C8B-B14F-4D97-AF65-F5344CB8AC3E}">
        <p14:creationId xmlns:p14="http://schemas.microsoft.com/office/powerpoint/2010/main" val="412534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feminism cont’d</a:t>
            </a:r>
            <a:endParaRPr lang="en-GB" dirty="0"/>
          </a:p>
        </p:txBody>
      </p:sp>
      <p:sp>
        <p:nvSpPr>
          <p:cNvPr id="3" name="Content Placeholder 2"/>
          <p:cNvSpPr>
            <a:spLocks noGrp="1"/>
          </p:cNvSpPr>
          <p:nvPr>
            <p:ph idx="1"/>
          </p:nvPr>
        </p:nvSpPr>
        <p:spPr/>
        <p:txBody>
          <a:bodyPr/>
          <a:lstStyle/>
          <a:p>
            <a:pPr lvl="0"/>
            <a:r>
              <a:rPr lang="en-GB" b="1" dirty="0"/>
              <a:t>It is these forms of feminism that have marked the main trends in feminist thinking.</a:t>
            </a:r>
            <a:endParaRPr lang="en-GB" dirty="0"/>
          </a:p>
          <a:p>
            <a:pPr lvl="0"/>
            <a:r>
              <a:rPr lang="en-GB" dirty="0"/>
              <a:t>In case there is any doubt that gender relations are still largely unequal, this very short video helps to illustrate what the world might start to look like if we take men out of the picture</a:t>
            </a:r>
          </a:p>
          <a:p>
            <a:r>
              <a:rPr lang="en-GB" dirty="0"/>
              <a:t> </a:t>
            </a:r>
          </a:p>
          <a:p>
            <a:r>
              <a:rPr lang="en-GB" u="sng" dirty="0">
                <a:hlinkClick r:id="rId2"/>
              </a:rPr>
              <a:t>https://www.youtube.com/watch?v=GEKo22ryWxM</a:t>
            </a:r>
            <a:endParaRPr lang="en-GB" dirty="0"/>
          </a:p>
        </p:txBody>
      </p:sp>
    </p:spTree>
    <p:extLst>
      <p:ext uri="{BB962C8B-B14F-4D97-AF65-F5344CB8AC3E}">
        <p14:creationId xmlns:p14="http://schemas.microsoft.com/office/powerpoint/2010/main" val="296364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Liberal Feminism</a:t>
            </a:r>
          </a:p>
        </p:txBody>
      </p:sp>
      <p:sp>
        <p:nvSpPr>
          <p:cNvPr id="3" name="Content Placeholder 2"/>
          <p:cNvSpPr>
            <a:spLocks noGrp="1"/>
          </p:cNvSpPr>
          <p:nvPr>
            <p:ph idx="1"/>
          </p:nvPr>
        </p:nvSpPr>
        <p:spPr/>
        <p:txBody>
          <a:bodyPr/>
          <a:lstStyle/>
          <a:p>
            <a:r>
              <a:rPr lang="en-GB" dirty="0" smtClean="0"/>
              <a:t>A quest for equal RIGHTS and FREEDOMS for women in the public and political life.</a:t>
            </a:r>
          </a:p>
          <a:p>
            <a:r>
              <a:rPr lang="en-GB" dirty="0" err="1" smtClean="0"/>
              <a:t>Eg</a:t>
            </a:r>
            <a:r>
              <a:rPr lang="en-GB" dirty="0" smtClean="0"/>
              <a:t> Suffragettes: women </a:t>
            </a:r>
            <a:r>
              <a:rPr lang="en-GB" dirty="0" err="1" smtClean="0"/>
              <a:t>shoul;d</a:t>
            </a:r>
            <a:r>
              <a:rPr lang="en-GB" dirty="0" smtClean="0"/>
              <a:t> have the same political rights as men</a:t>
            </a:r>
          </a:p>
          <a:p>
            <a:r>
              <a:rPr lang="en-GB" b="1" dirty="0">
                <a:latin typeface="Arial" panose="020B0604020202020204" pitchFamily="34" charset="0"/>
                <a:cs typeface="Arial" panose="020B0604020202020204" pitchFamily="34" charset="0"/>
              </a:rPr>
              <a:t>After getting the right to vote, liberal feminism turned its attention to campaigning for other, usually economic, rights – such as equal pay and equal access to employment</a:t>
            </a:r>
            <a:r>
              <a:rPr lang="en-GB" b="1" dirty="0" smtClean="0">
                <a:latin typeface="Arial" panose="020B0604020202020204" pitchFamily="34" charset="0"/>
                <a:cs typeface="Arial" panose="020B0604020202020204" pitchFamily="34" charset="0"/>
              </a:rPr>
              <a:t>.</a:t>
            </a:r>
          </a:p>
          <a:p>
            <a:endParaRPr lang="en-GB"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54428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1632</TotalTime>
  <Words>2093</Words>
  <Application>Microsoft Office PowerPoint</Application>
  <PresentationFormat>On-screen Show (4:3)</PresentationFormat>
  <Paragraphs>191</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Book Antiqua</vt:lpstr>
      <vt:lpstr>Lucida Sans</vt:lpstr>
      <vt:lpstr>Wingdings</vt:lpstr>
      <vt:lpstr>Wingdings 2</vt:lpstr>
      <vt:lpstr>Wingdings 3</vt:lpstr>
      <vt:lpstr>Apex</vt:lpstr>
      <vt:lpstr>FEMINISM</vt:lpstr>
      <vt:lpstr>PowerPoint Presentation</vt:lpstr>
      <vt:lpstr>PowerPoint Presentation</vt:lpstr>
      <vt:lpstr>Origins</vt:lpstr>
      <vt:lpstr>Introduction cont’d</vt:lpstr>
      <vt:lpstr>Types of Feminism</vt:lpstr>
      <vt:lpstr>PowerPoint Presentation</vt:lpstr>
      <vt:lpstr>Types of feminism cont’d</vt:lpstr>
      <vt:lpstr>Liberal Feminism</vt:lpstr>
      <vt:lpstr>PowerPoint Presentation</vt:lpstr>
      <vt:lpstr>PowerPoint Presentation</vt:lpstr>
      <vt:lpstr>PowerPoint Presentation</vt:lpstr>
      <vt:lpstr>PowerPoint Presentation</vt:lpstr>
      <vt:lpstr>PowerPoint Presentation</vt:lpstr>
      <vt:lpstr>Radical Feminism</vt:lpstr>
      <vt:lpstr>PowerPoint Presentation</vt:lpstr>
      <vt:lpstr>PowerPoint Presentation</vt:lpstr>
      <vt:lpstr>PowerPoint Presentation</vt:lpstr>
      <vt:lpstr>PowerPoint Presentation</vt:lpstr>
      <vt:lpstr>PowerPoint Presentation</vt:lpstr>
      <vt:lpstr>Socialist Feminism </vt:lpstr>
      <vt:lpstr>PowerPoint Presentation</vt:lpstr>
      <vt:lpstr>PowerPoint Presentation</vt:lpstr>
      <vt:lpstr>PowerPoint Presentation</vt:lpstr>
      <vt:lpstr>PowerPoint Presentation</vt:lpstr>
      <vt:lpstr>Deconstructionist Feminists </vt:lpstr>
      <vt:lpstr>PowerPoint Presentation</vt:lpstr>
      <vt:lpstr>PowerPoint Presentation</vt:lpstr>
      <vt:lpstr>PowerPoint Presentation</vt:lpstr>
      <vt:lpstr>Conclusion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IDEOLOGIES</dc:title>
  <dc:creator>Michael Pattison</dc:creator>
  <cp:lastModifiedBy>Michael Pattison</cp:lastModifiedBy>
  <cp:revision>82</cp:revision>
  <dcterms:created xsi:type="dcterms:W3CDTF">2013-05-25T10:02:02Z</dcterms:created>
  <dcterms:modified xsi:type="dcterms:W3CDTF">2017-07-03T08:22:13Z</dcterms:modified>
</cp:coreProperties>
</file>