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DC7E-354A-4AF3-AC41-02EF8662CA07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5A3F-2D16-4F26-B12E-03269A226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79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DC7E-354A-4AF3-AC41-02EF8662CA07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5A3F-2D16-4F26-B12E-03269A226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30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DC7E-354A-4AF3-AC41-02EF8662CA07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5A3F-2D16-4F26-B12E-03269A226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5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DC7E-354A-4AF3-AC41-02EF8662CA07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5A3F-2D16-4F26-B12E-03269A226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2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DC7E-354A-4AF3-AC41-02EF8662CA07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5A3F-2D16-4F26-B12E-03269A226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3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DC7E-354A-4AF3-AC41-02EF8662CA07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5A3F-2D16-4F26-B12E-03269A226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4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DC7E-354A-4AF3-AC41-02EF8662CA07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5A3F-2D16-4F26-B12E-03269A226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3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DC7E-354A-4AF3-AC41-02EF8662CA07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5A3F-2D16-4F26-B12E-03269A226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33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DC7E-354A-4AF3-AC41-02EF8662CA07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5A3F-2D16-4F26-B12E-03269A226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2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DC7E-354A-4AF3-AC41-02EF8662CA07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5A3F-2D16-4F26-B12E-03269A226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01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8DC7E-354A-4AF3-AC41-02EF8662CA07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5A3F-2D16-4F26-B12E-03269A226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21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8DC7E-354A-4AF3-AC41-02EF8662CA07}" type="datetimeFigureOut">
              <a:rPr lang="en-GB" smtClean="0"/>
              <a:t>18/03/2016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5A3F-2D16-4F26-B12E-03269A226B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66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39815"/>
          </a:xfrm>
        </p:spPr>
        <p:txBody>
          <a:bodyPr>
            <a:normAutofit/>
          </a:bodyPr>
          <a:lstStyle/>
          <a:p>
            <a:r>
              <a:rPr lang="en-GB" dirty="0" smtClean="0"/>
              <a:t>FEDERALISM and the US Constitution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5" y="3602038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49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223"/>
          </a:xfrm>
        </p:spPr>
        <p:txBody>
          <a:bodyPr/>
          <a:lstStyle/>
          <a:p>
            <a:r>
              <a:rPr lang="en-GB" dirty="0" smtClean="0"/>
              <a:t>Disadvantages…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1348"/>
            <a:ext cx="10515600" cy="5065615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Fragmentation</a:t>
            </a:r>
            <a:r>
              <a:rPr lang="en-GB" sz="4000" dirty="0" smtClean="0"/>
              <a:t> of government can lead to ‘gridlock’: the states can be obstructive (</a:t>
            </a:r>
            <a:r>
              <a:rPr lang="en-GB" sz="4000" dirty="0" err="1" smtClean="0"/>
              <a:t>eg</a:t>
            </a:r>
            <a:r>
              <a:rPr lang="en-GB" sz="4000" dirty="0" smtClean="0"/>
              <a:t> Obamacare or </a:t>
            </a:r>
            <a:r>
              <a:rPr lang="en-GB" sz="4000" i="1" dirty="0" smtClean="0"/>
              <a:t>Brown vs Board of Topeka</a:t>
            </a:r>
            <a:r>
              <a:rPr lang="en-GB" sz="4000" dirty="0" smtClean="0"/>
              <a:t>)</a:t>
            </a:r>
          </a:p>
          <a:p>
            <a:r>
              <a:rPr lang="en-GB" sz="4000" dirty="0" smtClean="0"/>
              <a:t>Variety of state laws can be </a:t>
            </a:r>
            <a:r>
              <a:rPr lang="en-GB" sz="4000" b="1" dirty="0" smtClean="0"/>
              <a:t>confusing</a:t>
            </a:r>
            <a:r>
              <a:rPr lang="en-GB" sz="4000" dirty="0" smtClean="0"/>
              <a:t> (</a:t>
            </a:r>
            <a:r>
              <a:rPr lang="en-GB" sz="4000" dirty="0" err="1" smtClean="0"/>
              <a:t>eg</a:t>
            </a:r>
            <a:r>
              <a:rPr lang="en-GB" sz="4000" dirty="0" smtClean="0"/>
              <a:t> gun ownership and death penalty)</a:t>
            </a:r>
          </a:p>
          <a:p>
            <a:r>
              <a:rPr lang="en-GB" sz="4000" b="1" dirty="0" smtClean="0"/>
              <a:t>Economic inequalities </a:t>
            </a:r>
            <a:r>
              <a:rPr lang="en-GB" sz="4000" dirty="0" smtClean="0"/>
              <a:t>between the states </a:t>
            </a:r>
          </a:p>
          <a:p>
            <a:r>
              <a:rPr lang="en-GB" sz="4000" b="1" dirty="0" smtClean="0"/>
              <a:t>Democratic overload</a:t>
            </a:r>
            <a:r>
              <a:rPr lang="en-GB" sz="4000" dirty="0" smtClean="0"/>
              <a:t>: too many elected offices &amp; too many elections!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7694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764"/>
          </a:xfrm>
        </p:spPr>
        <p:txBody>
          <a:bodyPr/>
          <a:lstStyle/>
          <a:p>
            <a:r>
              <a:rPr lang="en-GB" dirty="0" smtClean="0"/>
              <a:t>Is the US really federal?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YES!</a:t>
            </a:r>
          </a:p>
          <a:p>
            <a:r>
              <a:rPr lang="en-GB" sz="3600" dirty="0" smtClean="0"/>
              <a:t>The death penalty (32 states)</a:t>
            </a:r>
          </a:p>
          <a:p>
            <a:r>
              <a:rPr lang="en-GB" sz="3600" dirty="0" smtClean="0"/>
              <a:t>Open or closed primaries in different states</a:t>
            </a:r>
          </a:p>
          <a:p>
            <a:r>
              <a:rPr lang="en-GB" sz="3600" dirty="0" smtClean="0"/>
              <a:t>Local taxes</a:t>
            </a:r>
          </a:p>
          <a:p>
            <a:r>
              <a:rPr lang="en-GB" sz="3600" dirty="0" smtClean="0"/>
              <a:t>Regulation of gambling and sale of alcohol (minimum age 21 across the US since 1988 – shows inter-relationship between state and </a:t>
            </a:r>
            <a:r>
              <a:rPr lang="en-GB" sz="3600" smtClean="0"/>
              <a:t>federal laws).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7135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651"/>
            <a:ext cx="9951720" cy="760291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What does the constitution say about federalism?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957"/>
            <a:ext cx="10515600" cy="4939006"/>
          </a:xfrm>
        </p:spPr>
        <p:txBody>
          <a:bodyPr>
            <a:normAutofit/>
          </a:bodyPr>
          <a:lstStyle/>
          <a:p>
            <a:r>
              <a:rPr lang="en-GB" dirty="0" smtClean="0"/>
              <a:t>‘Federalism’ is not mentioned in the </a:t>
            </a:r>
            <a:r>
              <a:rPr lang="en-GB" dirty="0" smtClean="0"/>
              <a:t>constitution</a:t>
            </a:r>
          </a:p>
          <a:p>
            <a:endParaRPr lang="en-GB" dirty="0" smtClean="0"/>
          </a:p>
          <a:p>
            <a:r>
              <a:rPr lang="en-GB" dirty="0" smtClean="0"/>
              <a:t>BUT…..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0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Federalism is implied in: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1009"/>
            <a:ext cx="10515600" cy="5135954"/>
          </a:xfrm>
        </p:spPr>
        <p:txBody>
          <a:bodyPr/>
          <a:lstStyle/>
          <a:p>
            <a:r>
              <a:rPr lang="en-GB" sz="3600" dirty="0" smtClean="0"/>
              <a:t>The </a:t>
            </a:r>
            <a:r>
              <a:rPr lang="en-GB" sz="3600" b="1" dirty="0" smtClean="0"/>
              <a:t>enumerated</a:t>
            </a:r>
            <a:r>
              <a:rPr lang="en-GB" sz="3600" dirty="0" smtClean="0"/>
              <a:t> powers of the constitution </a:t>
            </a:r>
          </a:p>
          <a:p>
            <a:r>
              <a:rPr lang="en-GB" sz="3600" dirty="0" smtClean="0"/>
              <a:t>The </a:t>
            </a:r>
            <a:r>
              <a:rPr lang="en-GB" sz="3600" b="1" dirty="0" smtClean="0"/>
              <a:t>implied</a:t>
            </a:r>
            <a:r>
              <a:rPr lang="en-GB" sz="3600" dirty="0" smtClean="0"/>
              <a:t> powers of the constitution (</a:t>
            </a:r>
            <a:r>
              <a:rPr lang="en-GB" sz="3600" dirty="0" err="1" smtClean="0"/>
              <a:t>eg</a:t>
            </a:r>
            <a:r>
              <a:rPr lang="en-GB" sz="3600" dirty="0" smtClean="0"/>
              <a:t> the ‘elastic’ clause: Congress shall “make all laws necessary and proper”)</a:t>
            </a:r>
          </a:p>
          <a:p>
            <a:r>
              <a:rPr lang="en-GB" sz="3600" dirty="0" smtClean="0"/>
              <a:t>The federal government and the states were given </a:t>
            </a:r>
            <a:r>
              <a:rPr lang="en-GB" sz="3600" b="1" dirty="0" smtClean="0"/>
              <a:t>concurrent </a:t>
            </a:r>
            <a:r>
              <a:rPr lang="en-GB" sz="3600" dirty="0" smtClean="0"/>
              <a:t>powers (</a:t>
            </a:r>
            <a:r>
              <a:rPr lang="en-GB" sz="3600" dirty="0" err="1" smtClean="0"/>
              <a:t>eg</a:t>
            </a:r>
            <a:r>
              <a:rPr lang="en-GB" sz="3600" dirty="0" smtClean="0"/>
              <a:t> to make laws)</a:t>
            </a:r>
          </a:p>
          <a:p>
            <a:r>
              <a:rPr lang="en-GB" sz="3600" dirty="0" smtClean="0"/>
              <a:t>The 10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amendment reserves powers for the States</a:t>
            </a:r>
          </a:p>
          <a:p>
            <a:r>
              <a:rPr lang="en-GB" sz="3600" dirty="0" smtClean="0"/>
              <a:t>The supreme court arbitrates disagreements between the federal and state governments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70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358"/>
          </a:xfrm>
        </p:spPr>
        <p:txBody>
          <a:bodyPr/>
          <a:lstStyle/>
          <a:p>
            <a:r>
              <a:rPr lang="en-GB" dirty="0" smtClean="0"/>
              <a:t>Federalism has changed over time due to….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9484"/>
            <a:ext cx="10515600" cy="5037479"/>
          </a:xfrm>
        </p:spPr>
        <p:txBody>
          <a:bodyPr/>
          <a:lstStyle/>
          <a:p>
            <a:r>
              <a:rPr lang="en-GB" dirty="0" smtClean="0"/>
              <a:t>Westward expansion</a:t>
            </a:r>
          </a:p>
          <a:p>
            <a:r>
              <a:rPr lang="en-GB" dirty="0" smtClean="0"/>
              <a:t>Population growth (3 million – 300 million)</a:t>
            </a:r>
          </a:p>
          <a:p>
            <a:r>
              <a:rPr lang="en-GB" dirty="0" smtClean="0"/>
              <a:t>Industrialisation (requiring government regulation: the departments of Commerce and </a:t>
            </a:r>
            <a:r>
              <a:rPr lang="en-GB" dirty="0" err="1" smtClean="0"/>
              <a:t>Labor</a:t>
            </a:r>
            <a:r>
              <a:rPr lang="en-GB" dirty="0" smtClean="0"/>
              <a:t> were established in 1903)</a:t>
            </a:r>
          </a:p>
          <a:p>
            <a:r>
              <a:rPr lang="en-GB" dirty="0" smtClean="0"/>
              <a:t>Improvements in communication</a:t>
            </a:r>
          </a:p>
          <a:p>
            <a:r>
              <a:rPr lang="en-GB" dirty="0" smtClean="0"/>
              <a:t>The Great Depression (Roosevelt’s New Deal)</a:t>
            </a:r>
          </a:p>
          <a:p>
            <a:r>
              <a:rPr lang="en-GB" dirty="0" smtClean="0"/>
              <a:t>Foreign policy (enhanced role of the federal executive since WW2)</a:t>
            </a:r>
          </a:p>
          <a:p>
            <a:r>
              <a:rPr lang="en-GB" dirty="0" smtClean="0"/>
              <a:t>Supreme Court decisions</a:t>
            </a:r>
          </a:p>
          <a:p>
            <a:r>
              <a:rPr lang="en-GB" dirty="0" smtClean="0"/>
              <a:t>Constitutional amendments (16</a:t>
            </a:r>
            <a:r>
              <a:rPr lang="en-GB" baseline="30000" dirty="0" smtClean="0"/>
              <a:t>th</a:t>
            </a:r>
            <a:r>
              <a:rPr lang="en-GB" dirty="0" smtClean="0"/>
              <a:t> Amendment 1916: the federal government has the power to collect taxes)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09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087"/>
          </a:xfrm>
        </p:spPr>
        <p:txBody>
          <a:bodyPr/>
          <a:lstStyle/>
          <a:p>
            <a:r>
              <a:rPr lang="en-GB" dirty="0" smtClean="0"/>
              <a:t>Phases of federalism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322" y="1083212"/>
            <a:ext cx="10515600" cy="5093751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Dual federalism </a:t>
            </a:r>
            <a:r>
              <a:rPr lang="en-GB" dirty="0" smtClean="0"/>
              <a:t>(or ‘layer cake’ federalism): 1787-1930s. The federal government and the states were separate.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b="1" dirty="0" smtClean="0"/>
              <a:t>Co-operative federalism </a:t>
            </a:r>
            <a:r>
              <a:rPr lang="en-GB" dirty="0" smtClean="0"/>
              <a:t>(or ‘marble cake’ federalism): 1930s – 1960s. As a result of Roosevelt’s New Deal. Funds made available for federal government-funded projects in the States: a partnership between the two levels of government. 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79" b="4238"/>
          <a:stretch/>
        </p:blipFill>
        <p:spPr>
          <a:xfrm>
            <a:off x="7662057" y="1576826"/>
            <a:ext cx="1847850" cy="13786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832" y="443388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27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1692"/>
            <a:ext cx="10515600" cy="5825271"/>
          </a:xfrm>
        </p:spPr>
        <p:txBody>
          <a:bodyPr/>
          <a:lstStyle/>
          <a:p>
            <a:r>
              <a:rPr lang="en-GB" b="1" dirty="0" smtClean="0"/>
              <a:t>Creative federalism </a:t>
            </a:r>
            <a:r>
              <a:rPr lang="en-GB" dirty="0" smtClean="0"/>
              <a:t>(or ‘picket fence’ federalism): 1960s. Emerged in Johnson’s ‘Great Society’. Federal funds were targeted at specific State projects to improve ‘affirmative action’.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b="1" dirty="0" smtClean="0"/>
              <a:t>New federalism </a:t>
            </a:r>
            <a:r>
              <a:rPr lang="en-GB" dirty="0" smtClean="0"/>
              <a:t>(or ‘on your own’ federalism): 1970s – 2000s. Emerged as a result of Republican presidencies under Nixon and Reagan (‘rolling back the frontiers of the state’). Emphasised </a:t>
            </a:r>
            <a:r>
              <a:rPr lang="en-GB" b="1" dirty="0" smtClean="0"/>
              <a:t>states’ rights</a:t>
            </a:r>
            <a:r>
              <a:rPr lang="en-GB" dirty="0" smtClean="0"/>
              <a:t>. Clinton: ‘the era of big government is over’.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752" t="24306" r="4000"/>
          <a:stretch/>
        </p:blipFill>
        <p:spPr>
          <a:xfrm>
            <a:off x="8074857" y="1294227"/>
            <a:ext cx="2152356" cy="13987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388" y="4121834"/>
            <a:ext cx="1319605" cy="168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53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4572"/>
            <a:ext cx="10515600" cy="5642391"/>
          </a:xfrm>
        </p:spPr>
        <p:txBody>
          <a:bodyPr/>
          <a:lstStyle/>
          <a:p>
            <a:r>
              <a:rPr lang="en-GB" b="1" dirty="0" smtClean="0"/>
              <a:t>Assertive federalism </a:t>
            </a:r>
            <a:r>
              <a:rPr lang="en-GB" dirty="0" smtClean="0"/>
              <a:t>(???) 2000s – present: </a:t>
            </a:r>
            <a:r>
              <a:rPr lang="en-GB" b="1" dirty="0" smtClean="0"/>
              <a:t>G.W. Bush </a:t>
            </a:r>
            <a:r>
              <a:rPr lang="en-GB" dirty="0" smtClean="0"/>
              <a:t>came to power seeing small government, but the federal government grew as a result of</a:t>
            </a:r>
          </a:p>
          <a:p>
            <a:r>
              <a:rPr lang="en-GB" dirty="0" smtClean="0"/>
              <a:t>The war on terror (the Department of Homeland Security)</a:t>
            </a:r>
          </a:p>
          <a:p>
            <a:r>
              <a:rPr lang="en-GB" dirty="0" smtClean="0"/>
              <a:t>The ‘No Child Left Behind Act’ (to improve literacy in schools)</a:t>
            </a:r>
          </a:p>
          <a:p>
            <a:r>
              <a:rPr lang="en-GB" dirty="0" smtClean="0"/>
              <a:t>2002-2006: Bush’s ‘</a:t>
            </a:r>
            <a:r>
              <a:rPr lang="en-GB" b="1" dirty="0" smtClean="0"/>
              <a:t>united government</a:t>
            </a:r>
            <a:r>
              <a:rPr lang="en-GB" dirty="0" smtClean="0"/>
              <a:t>’; Washington a ‘</a:t>
            </a:r>
            <a:r>
              <a:rPr lang="en-GB" b="1" dirty="0" smtClean="0"/>
              <a:t>one party town</a:t>
            </a:r>
            <a:r>
              <a:rPr lang="en-GB" dirty="0" smtClean="0"/>
              <a:t>’.</a:t>
            </a:r>
          </a:p>
          <a:p>
            <a:endParaRPr lang="en-GB" dirty="0"/>
          </a:p>
          <a:p>
            <a:r>
              <a:rPr lang="en-GB" b="1" dirty="0" smtClean="0"/>
              <a:t>Obama</a:t>
            </a:r>
            <a:r>
              <a:rPr lang="en-GB" dirty="0" smtClean="0"/>
              <a:t>: Obamacare, fast-tracking illegal immigrant applications for citizenship and gun control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5046" y="4904466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4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832"/>
          </a:xfrm>
        </p:spPr>
        <p:txBody>
          <a:bodyPr/>
          <a:lstStyle/>
          <a:p>
            <a:r>
              <a:rPr lang="en-GB" dirty="0" smtClean="0"/>
              <a:t>Consequences of federalism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958"/>
            <a:ext cx="10515600" cy="5387925"/>
          </a:xfrm>
        </p:spPr>
        <p:txBody>
          <a:bodyPr>
            <a:normAutofit lnSpcReduction="10000"/>
          </a:bodyPr>
          <a:lstStyle/>
          <a:p>
            <a:r>
              <a:rPr lang="en-GB" sz="3600" b="1" dirty="0" smtClean="0"/>
              <a:t>Legal consequences</a:t>
            </a:r>
            <a:r>
              <a:rPr lang="en-GB" sz="3600" dirty="0" smtClean="0"/>
              <a:t>: age it is possible to marry; driving speed; death penalty</a:t>
            </a:r>
          </a:p>
          <a:p>
            <a:r>
              <a:rPr lang="en-GB" sz="3600" b="1" dirty="0" smtClean="0"/>
              <a:t>Political consequences</a:t>
            </a:r>
            <a:r>
              <a:rPr lang="en-GB" sz="3600" dirty="0" smtClean="0"/>
              <a:t>: states have electoral colleges for the presidential elections; states are more important than political parties – liberal urban north, conservative rural south</a:t>
            </a:r>
          </a:p>
          <a:p>
            <a:r>
              <a:rPr lang="en-GB" sz="3600" b="1" dirty="0" smtClean="0"/>
              <a:t>Economic consequences</a:t>
            </a:r>
            <a:r>
              <a:rPr lang="en-GB" sz="3600" dirty="0" smtClean="0"/>
              <a:t>: federal grants to the states; rich (</a:t>
            </a:r>
            <a:r>
              <a:rPr lang="en-GB" sz="3600" dirty="0" err="1" smtClean="0"/>
              <a:t>eg</a:t>
            </a:r>
            <a:r>
              <a:rPr lang="en-GB" sz="3600" dirty="0" smtClean="0"/>
              <a:t> California) and poor (</a:t>
            </a:r>
            <a:r>
              <a:rPr lang="en-GB" sz="3600" dirty="0" err="1" smtClean="0"/>
              <a:t>eg</a:t>
            </a:r>
            <a:r>
              <a:rPr lang="en-GB" sz="3600" dirty="0" smtClean="0"/>
              <a:t> Mississippi) states</a:t>
            </a:r>
          </a:p>
          <a:p>
            <a:r>
              <a:rPr lang="en-GB" sz="3600" b="1" dirty="0" smtClean="0"/>
              <a:t>Regionalism</a:t>
            </a:r>
            <a:r>
              <a:rPr lang="en-GB" sz="3600" dirty="0" smtClean="0"/>
              <a:t>: racial; religious and cultural diversity is preserved by the federal system.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58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449" y="0"/>
            <a:ext cx="10515600" cy="1325563"/>
          </a:xfrm>
        </p:spPr>
        <p:txBody>
          <a:bodyPr/>
          <a:lstStyle/>
          <a:p>
            <a:r>
              <a:rPr lang="en-GB" dirty="0" smtClean="0"/>
              <a:t>The advantages of federalism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212"/>
            <a:ext cx="10515600" cy="5093751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Additional </a:t>
            </a:r>
            <a:r>
              <a:rPr lang="en-GB" sz="3600" b="1" dirty="0" smtClean="0"/>
              <a:t>checks &amp; balances </a:t>
            </a:r>
            <a:r>
              <a:rPr lang="en-GB" sz="3600" dirty="0" smtClean="0"/>
              <a:t>on central government</a:t>
            </a:r>
          </a:p>
          <a:p>
            <a:r>
              <a:rPr lang="en-GB" sz="3600" dirty="0" smtClean="0"/>
              <a:t>Allows </a:t>
            </a:r>
            <a:r>
              <a:rPr lang="en-GB" sz="3600" b="1" dirty="0" smtClean="0"/>
              <a:t>diversity</a:t>
            </a:r>
          </a:p>
          <a:p>
            <a:r>
              <a:rPr lang="en-GB" sz="3600" dirty="0" smtClean="0"/>
              <a:t>Citizens can be </a:t>
            </a:r>
            <a:r>
              <a:rPr lang="en-GB" sz="3600" b="1" dirty="0" smtClean="0"/>
              <a:t>politically involved </a:t>
            </a:r>
            <a:r>
              <a:rPr lang="en-GB" sz="3600" dirty="0" smtClean="0"/>
              <a:t>at a local level</a:t>
            </a:r>
          </a:p>
          <a:p>
            <a:r>
              <a:rPr lang="en-GB" sz="3600" dirty="0" smtClean="0"/>
              <a:t>Provide a </a:t>
            </a:r>
            <a:r>
              <a:rPr lang="en-GB" sz="3600" b="1" dirty="0" smtClean="0"/>
              <a:t>training ground </a:t>
            </a:r>
            <a:r>
              <a:rPr lang="en-GB" sz="3600" dirty="0" smtClean="0"/>
              <a:t>for national leadership (</a:t>
            </a:r>
            <a:r>
              <a:rPr lang="en-GB" sz="3600" dirty="0" err="1" smtClean="0"/>
              <a:t>eg</a:t>
            </a:r>
            <a:r>
              <a:rPr lang="en-GB" sz="3600" dirty="0" smtClean="0"/>
              <a:t> governors Carter Georgia, Clinton Arkansas and G.W. Bush Texas)</a:t>
            </a:r>
          </a:p>
          <a:p>
            <a:r>
              <a:rPr lang="en-GB" sz="3600" b="1" dirty="0" smtClean="0"/>
              <a:t>State autonomy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91162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636</Words>
  <Application>Microsoft Office PowerPoint</Application>
  <PresentationFormat>Custom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FEDERALISM and the US Constitution</vt:lpstr>
      <vt:lpstr>What does the constitution say about federalism?</vt:lpstr>
      <vt:lpstr>Federalism is implied in:  </vt:lpstr>
      <vt:lpstr>Federalism has changed over time due to….</vt:lpstr>
      <vt:lpstr>Phases of federalism</vt:lpstr>
      <vt:lpstr>PowerPoint Presentation</vt:lpstr>
      <vt:lpstr>PowerPoint Presentation</vt:lpstr>
      <vt:lpstr>Consequences of federalism</vt:lpstr>
      <vt:lpstr>The advantages of federalism</vt:lpstr>
      <vt:lpstr>Disadvantages…</vt:lpstr>
      <vt:lpstr>Is the US really federal?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FEDERALISM and the US Constitution</dc:title>
  <dc:creator>Michael Pattison</dc:creator>
  <cp:lastModifiedBy>Michael Pattison</cp:lastModifiedBy>
  <cp:revision>17</cp:revision>
  <dcterms:created xsi:type="dcterms:W3CDTF">2016-01-30T21:37:09Z</dcterms:created>
  <dcterms:modified xsi:type="dcterms:W3CDTF">2016-03-18T07:58:23Z</dcterms:modified>
</cp:coreProperties>
</file>