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3" r:id="rId3"/>
    <p:sldId id="259" r:id="rId4"/>
    <p:sldId id="257" r:id="rId5"/>
    <p:sldId id="258" r:id="rId6"/>
    <p:sldId id="260" r:id="rId7"/>
    <p:sldId id="285" r:id="rId8"/>
    <p:sldId id="286" r:id="rId9"/>
    <p:sldId id="287" r:id="rId10"/>
    <p:sldId id="284" r:id="rId11"/>
    <p:sldId id="288" r:id="rId12"/>
    <p:sldId id="289" r:id="rId13"/>
    <p:sldId id="268" r:id="rId14"/>
    <p:sldId id="269" r:id="rId15"/>
    <p:sldId id="270" r:id="rId16"/>
    <p:sldId id="271" r:id="rId17"/>
    <p:sldId id="272" r:id="rId18"/>
    <p:sldId id="273" r:id="rId19"/>
    <p:sldId id="274" r:id="rId20"/>
    <p:sldId id="281" r:id="rId21"/>
    <p:sldId id="277" r:id="rId22"/>
    <p:sldId id="278" r:id="rId23"/>
    <p:sldId id="291" r:id="rId24"/>
    <p:sldId id="290" r:id="rId25"/>
    <p:sldId id="264" r:id="rId26"/>
    <p:sldId id="265" r:id="rId27"/>
    <p:sldId id="292" r:id="rId28"/>
    <p:sldId id="293" r:id="rId29"/>
    <p:sldId id="282" r:id="rId30"/>
    <p:sldId id="280" r:id="rId31"/>
    <p:sldId id="262" r:id="rId32"/>
    <p:sldId id="263" r:id="rId33"/>
    <p:sldId id="27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snapToGrid="0">
      <p:cViewPr varScale="1">
        <p:scale>
          <a:sx n="74" d="100"/>
          <a:sy n="74" d="100"/>
        </p:scale>
        <p:origin x="6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4/11/2016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4/11/2016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4/11/2016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4/11/2016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4/11/2016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4/11/2016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4/11/2016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9foi342LXQ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dirty="0" smtClean="0"/>
              <a:t>BLAIR: The Reluctant Reformer</a:t>
            </a:r>
            <a:endParaRPr lang="en-GB" sz="6600" dirty="0"/>
          </a:p>
        </p:txBody>
      </p:sp>
      <p:sp>
        <p:nvSpPr>
          <p:cNvPr id="3" name="Subtitle 2"/>
          <p:cNvSpPr>
            <a:spLocks noGrp="1"/>
          </p:cNvSpPr>
          <p:nvPr>
            <p:ph type="subTitle" idx="1"/>
          </p:nvPr>
        </p:nvSpPr>
        <p:spPr/>
        <p:txBody>
          <a:bodyPr/>
          <a:lstStyle/>
          <a:p>
            <a:r>
              <a:rPr lang="en-GB" dirty="0" smtClean="0"/>
              <a:t>The Anatomy of Constitutional Reform</a:t>
            </a:r>
            <a:endParaRPr lang="en-GB" dirty="0"/>
          </a:p>
        </p:txBody>
      </p:sp>
    </p:spTree>
    <p:extLst>
      <p:ext uri="{BB962C8B-B14F-4D97-AF65-F5344CB8AC3E}">
        <p14:creationId xmlns:p14="http://schemas.microsoft.com/office/powerpoint/2010/main" val="2566790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Blair’s Reforms (cont’d)</a:t>
            </a:r>
            <a:endParaRPr lang="en-GB" dirty="0"/>
          </a:p>
        </p:txBody>
      </p:sp>
      <p:sp>
        <p:nvSpPr>
          <p:cNvPr id="3" name="Content Placeholder 2"/>
          <p:cNvSpPr>
            <a:spLocks noGrp="1"/>
          </p:cNvSpPr>
          <p:nvPr>
            <p:ph idx="1"/>
          </p:nvPr>
        </p:nvSpPr>
        <p:spPr/>
        <p:txBody>
          <a:bodyPr>
            <a:normAutofit fontScale="77500" lnSpcReduction="20000"/>
          </a:bodyPr>
          <a:lstStyle/>
          <a:p>
            <a:r>
              <a:rPr lang="en-GB" dirty="0"/>
              <a:t>Superficially a great reformer:</a:t>
            </a:r>
          </a:p>
          <a:p>
            <a:r>
              <a:rPr lang="en-GB" dirty="0"/>
              <a:t>1998 Scotland Act</a:t>
            </a:r>
          </a:p>
          <a:p>
            <a:r>
              <a:rPr lang="en-GB" dirty="0"/>
              <a:t>1998 Wales Act</a:t>
            </a:r>
          </a:p>
          <a:p>
            <a:r>
              <a:rPr lang="en-GB" dirty="0"/>
              <a:t>1998 Good Friday Agreement</a:t>
            </a:r>
          </a:p>
          <a:p>
            <a:r>
              <a:rPr lang="en-GB" dirty="0"/>
              <a:t>1998 London Assembly; elected London Major</a:t>
            </a:r>
          </a:p>
          <a:p>
            <a:r>
              <a:rPr lang="en-GB" dirty="0"/>
              <a:t>1998 Jenkins Commission on electoral </a:t>
            </a:r>
            <a:r>
              <a:rPr lang="en-GB" dirty="0" smtClean="0"/>
              <a:t>reform</a:t>
            </a:r>
          </a:p>
          <a:p>
            <a:r>
              <a:rPr lang="en-GB" dirty="0" smtClean="0"/>
              <a:t>1998 Human Rights Act</a:t>
            </a:r>
            <a:endParaRPr lang="en-GB" dirty="0"/>
          </a:p>
          <a:p>
            <a:r>
              <a:rPr lang="en-GB" dirty="0"/>
              <a:t>1999 House of Lords Reform</a:t>
            </a:r>
          </a:p>
          <a:p>
            <a:r>
              <a:rPr lang="en-GB" dirty="0"/>
              <a:t>2000 Freedom of Information</a:t>
            </a:r>
          </a:p>
          <a:p>
            <a:r>
              <a:rPr lang="en-GB" dirty="0"/>
              <a:t>2000 The Political Parties, Elections and Referendums Act</a:t>
            </a:r>
          </a:p>
          <a:p>
            <a:r>
              <a:rPr lang="en-GB" dirty="0"/>
              <a:t>2004 North East Assembly (failed)</a:t>
            </a:r>
          </a:p>
          <a:p>
            <a:r>
              <a:rPr lang="en-GB" dirty="0"/>
              <a:t>2005 Constitutional Reform Act</a:t>
            </a:r>
          </a:p>
          <a:p>
            <a:endParaRPr lang="en-GB" dirty="0"/>
          </a:p>
        </p:txBody>
      </p:sp>
    </p:spTree>
    <p:extLst>
      <p:ext uri="{BB962C8B-B14F-4D97-AF65-F5344CB8AC3E}">
        <p14:creationId xmlns:p14="http://schemas.microsoft.com/office/powerpoint/2010/main" val="289550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Categories of Reform under Blair</a:t>
            </a:r>
            <a:endParaRPr lang="en-GB" dirty="0"/>
          </a:p>
        </p:txBody>
      </p:sp>
      <p:sp>
        <p:nvSpPr>
          <p:cNvPr id="3" name="Content Placeholder 2"/>
          <p:cNvSpPr>
            <a:spLocks noGrp="1"/>
          </p:cNvSpPr>
          <p:nvPr>
            <p:ph idx="1"/>
          </p:nvPr>
        </p:nvSpPr>
        <p:spPr/>
        <p:txBody>
          <a:bodyPr/>
          <a:lstStyle/>
          <a:p>
            <a:r>
              <a:rPr lang="en-GB" dirty="0" smtClean="0"/>
              <a:t>There are three categories of constitutional reform under Blair:</a:t>
            </a:r>
          </a:p>
          <a:p>
            <a:r>
              <a:rPr lang="en-GB" dirty="0" smtClean="0"/>
              <a:t>1) Those to which the party was already committed</a:t>
            </a:r>
          </a:p>
          <a:p>
            <a:r>
              <a:rPr lang="en-GB" dirty="0" smtClean="0"/>
              <a:t>2) Those which were expedient, appeared radical and were hurried through in the first throes of office</a:t>
            </a:r>
          </a:p>
          <a:p>
            <a:r>
              <a:rPr lang="en-GB" dirty="0" smtClean="0"/>
              <a:t>3) Those which others persuaded Blair were a good idea at the time</a:t>
            </a:r>
            <a:endParaRPr lang="en-GB" dirty="0"/>
          </a:p>
        </p:txBody>
      </p:sp>
    </p:spTree>
    <p:extLst>
      <p:ext uri="{BB962C8B-B14F-4D97-AF65-F5344CB8AC3E}">
        <p14:creationId xmlns:p14="http://schemas.microsoft.com/office/powerpoint/2010/main" val="321264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Those to which the Party was already committed</a:t>
            </a:r>
            <a:endParaRPr lang="en-GB" dirty="0"/>
          </a:p>
        </p:txBody>
      </p:sp>
      <p:sp>
        <p:nvSpPr>
          <p:cNvPr id="3" name="Content Placeholder 2"/>
          <p:cNvSpPr>
            <a:spLocks noGrp="1"/>
          </p:cNvSpPr>
          <p:nvPr>
            <p:ph idx="1"/>
          </p:nvPr>
        </p:nvSpPr>
        <p:spPr/>
        <p:txBody>
          <a:bodyPr/>
          <a:lstStyle/>
          <a:p>
            <a:r>
              <a:rPr lang="en-GB" dirty="0" smtClean="0"/>
              <a:t>Electoral Reform (the Jenkins Commission)</a:t>
            </a:r>
          </a:p>
          <a:p>
            <a:r>
              <a:rPr lang="en-GB" dirty="0" smtClean="0"/>
              <a:t>Scottish and Welsh Devolution</a:t>
            </a:r>
          </a:p>
          <a:p>
            <a:r>
              <a:rPr lang="en-GB" dirty="0" smtClean="0"/>
              <a:t>Power-sharing Northern Ireland and the revival of the ‘Stormont Assembly’</a:t>
            </a:r>
          </a:p>
          <a:p>
            <a:r>
              <a:rPr lang="en-GB" dirty="0" smtClean="0"/>
              <a:t>The Greater London Assembly and elected mayor</a:t>
            </a:r>
          </a:p>
          <a:p>
            <a:r>
              <a:rPr lang="en-GB" dirty="0" smtClean="0"/>
              <a:t>Reform of the House of Lords</a:t>
            </a:r>
          </a:p>
          <a:p>
            <a:endParaRPr lang="en-GB" dirty="0"/>
          </a:p>
        </p:txBody>
      </p:sp>
    </p:spTree>
    <p:extLst>
      <p:ext uri="{BB962C8B-B14F-4D97-AF65-F5344CB8AC3E}">
        <p14:creationId xmlns:p14="http://schemas.microsoft.com/office/powerpoint/2010/main" val="2871156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Electoral Reform</a:t>
            </a:r>
            <a:endParaRPr lang="en-GB" dirty="0"/>
          </a:p>
        </p:txBody>
      </p:sp>
      <p:sp>
        <p:nvSpPr>
          <p:cNvPr id="3" name="Content Placeholder 2"/>
          <p:cNvSpPr>
            <a:spLocks noGrp="1"/>
          </p:cNvSpPr>
          <p:nvPr>
            <p:ph idx="1"/>
          </p:nvPr>
        </p:nvSpPr>
        <p:spPr/>
        <p:txBody>
          <a:bodyPr>
            <a:normAutofit lnSpcReduction="10000"/>
          </a:bodyPr>
          <a:lstStyle/>
          <a:p>
            <a:r>
              <a:rPr lang="en-GB" dirty="0" smtClean="0"/>
              <a:t>Blair had not expected to win the 1997 general election.</a:t>
            </a:r>
          </a:p>
          <a:p>
            <a:r>
              <a:rPr lang="en-GB" dirty="0" smtClean="0"/>
              <a:t>Labour had been out of office for 18 years, its core vote had shrunk and it began to look unelectable.</a:t>
            </a:r>
          </a:p>
          <a:p>
            <a:r>
              <a:rPr lang="en-GB" dirty="0" smtClean="0"/>
              <a:t>As early as 1993, under John Smith, the party had promised to review the electoral system in the first term of a Labour government.</a:t>
            </a:r>
          </a:p>
          <a:p>
            <a:r>
              <a:rPr lang="en-GB" dirty="0" smtClean="0"/>
              <a:t>Blair had approached the prominent Liberal Democrat peer, Lord Jenkins, with a proposal that he chair a review of the voting system.</a:t>
            </a:r>
          </a:p>
          <a:p>
            <a:r>
              <a:rPr lang="en-GB" dirty="0" smtClean="0"/>
              <a:t>When Blair won he felt he had to honour this commitment</a:t>
            </a:r>
            <a:endParaRPr lang="en-GB" dirty="0"/>
          </a:p>
        </p:txBody>
      </p:sp>
    </p:spTree>
    <p:extLst>
      <p:ext uri="{BB962C8B-B14F-4D97-AF65-F5344CB8AC3E}">
        <p14:creationId xmlns:p14="http://schemas.microsoft.com/office/powerpoint/2010/main" val="3895981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a:t>
            </a:r>
            <a:endParaRPr lang="en-GB" dirty="0"/>
          </a:p>
        </p:txBody>
      </p:sp>
      <p:sp>
        <p:nvSpPr>
          <p:cNvPr id="3" name="Content Placeholder 2"/>
          <p:cNvSpPr>
            <a:spLocks noGrp="1"/>
          </p:cNvSpPr>
          <p:nvPr>
            <p:ph idx="1"/>
          </p:nvPr>
        </p:nvSpPr>
        <p:spPr>
          <a:xfrm>
            <a:off x="1120000" y="1825624"/>
            <a:ext cx="10612654" cy="4806995"/>
          </a:xfrm>
        </p:spPr>
        <p:txBody>
          <a:bodyPr>
            <a:normAutofit/>
          </a:bodyPr>
          <a:lstStyle/>
          <a:p>
            <a:r>
              <a:rPr lang="en-GB" dirty="0" smtClean="0"/>
              <a:t>Blair’s landslide victory meant that he no longer needed to reform the voting system</a:t>
            </a:r>
          </a:p>
          <a:p>
            <a:r>
              <a:rPr lang="en-GB" dirty="0" smtClean="0"/>
              <a:t>He had promised, in the manifesto, to establish the commission and felt he had to honour the agreement</a:t>
            </a:r>
          </a:p>
          <a:p>
            <a:r>
              <a:rPr lang="en-GB" dirty="0" smtClean="0"/>
              <a:t>The manifesto added the party was </a:t>
            </a:r>
            <a:r>
              <a:rPr lang="en-GB" dirty="0"/>
              <a:t>"committed to a referendum on the voting </a:t>
            </a:r>
            <a:r>
              <a:rPr lang="en-GB" dirty="0" smtClean="0"/>
              <a:t>system“</a:t>
            </a:r>
          </a:p>
          <a:p>
            <a:r>
              <a:rPr lang="en-GB" dirty="0" smtClean="0"/>
              <a:t>The Jenkins Commission reported in 1998, but the proposal, to adopt the AV+ system in UK general elections was quietly dropped</a:t>
            </a:r>
          </a:p>
          <a:p>
            <a:r>
              <a:rPr lang="en-GB" dirty="0" smtClean="0"/>
              <a:t> Although other voting systems were introduced in new assemblies, the European elections and Scottish local government.</a:t>
            </a:r>
            <a:endParaRPr lang="en-GB" dirty="0"/>
          </a:p>
        </p:txBody>
      </p:sp>
    </p:spTree>
    <p:extLst>
      <p:ext uri="{BB962C8B-B14F-4D97-AF65-F5344CB8AC3E}">
        <p14:creationId xmlns:p14="http://schemas.microsoft.com/office/powerpoint/2010/main" val="4157373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Subsequent manifestos</a:t>
            </a:r>
            <a:endParaRPr lang="en-GB" dirty="0"/>
          </a:p>
        </p:txBody>
      </p:sp>
      <p:sp>
        <p:nvSpPr>
          <p:cNvPr id="3" name="Content Placeholder 2"/>
          <p:cNvSpPr>
            <a:spLocks noGrp="1"/>
          </p:cNvSpPr>
          <p:nvPr>
            <p:ph idx="1"/>
          </p:nvPr>
        </p:nvSpPr>
        <p:spPr/>
        <p:txBody>
          <a:bodyPr/>
          <a:lstStyle/>
          <a:p>
            <a:r>
              <a:rPr lang="en-GB" dirty="0" smtClean="0"/>
              <a:t>2001: “We </a:t>
            </a:r>
            <a:r>
              <a:rPr lang="en-GB" dirty="0"/>
              <a:t>will review the experience of the new systems (in Scotland, Wales and Northern Ireland) and the Jenkins report to assess whether changes might be made to the electoral system for the House of Commons. A referendum remains the right way to agree any change for Westminster</a:t>
            </a:r>
            <a:r>
              <a:rPr lang="en-GB" dirty="0" smtClean="0"/>
              <a:t>.”</a:t>
            </a:r>
          </a:p>
          <a:p>
            <a:r>
              <a:rPr lang="en-GB" dirty="0" smtClean="0"/>
              <a:t>2005: “Labour </a:t>
            </a:r>
            <a:r>
              <a:rPr lang="en-GB" dirty="0"/>
              <a:t>is committed to reviewing the experience of the new electoral systems — introduced for the devolved administrations, the European Parliament and the London Assembly. A referendum remains the right way to agree any change for Westminster</a:t>
            </a:r>
            <a:r>
              <a:rPr lang="en-GB" dirty="0" smtClean="0"/>
              <a:t>.”</a:t>
            </a:r>
            <a:endParaRPr lang="en-GB" dirty="0"/>
          </a:p>
        </p:txBody>
      </p:sp>
    </p:spTree>
    <p:extLst>
      <p:ext uri="{BB962C8B-B14F-4D97-AF65-F5344CB8AC3E}">
        <p14:creationId xmlns:p14="http://schemas.microsoft.com/office/powerpoint/2010/main" val="316471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Scottish and Welsh Devolution</a:t>
            </a:r>
            <a:endParaRPr lang="en-GB" dirty="0"/>
          </a:p>
        </p:txBody>
      </p:sp>
      <p:sp>
        <p:nvSpPr>
          <p:cNvPr id="3" name="Content Placeholder 2"/>
          <p:cNvSpPr>
            <a:spLocks noGrp="1"/>
          </p:cNvSpPr>
          <p:nvPr>
            <p:ph idx="1"/>
          </p:nvPr>
        </p:nvSpPr>
        <p:spPr/>
        <p:txBody>
          <a:bodyPr>
            <a:normAutofit lnSpcReduction="10000"/>
          </a:bodyPr>
          <a:lstStyle/>
          <a:p>
            <a:r>
              <a:rPr lang="en-GB" dirty="0" smtClean="0"/>
              <a:t>After the debacle of the 1979 Scottish devolution referendum the Labour Party threw its support behind the campaign for a Scottish Parliament.</a:t>
            </a:r>
          </a:p>
          <a:p>
            <a:r>
              <a:rPr lang="en-GB" dirty="0" smtClean="0"/>
              <a:t>The party played a significant part in the Scottish Constitutional Convention, established in 1989.</a:t>
            </a:r>
          </a:p>
          <a:p>
            <a:r>
              <a:rPr lang="en-GB" dirty="0" smtClean="0"/>
              <a:t>In 1992 the Party’s </a:t>
            </a:r>
            <a:r>
              <a:rPr lang="en-GB" dirty="0"/>
              <a:t>manifesto stated: </a:t>
            </a:r>
            <a:r>
              <a:rPr lang="en-GB" dirty="0" smtClean="0"/>
              <a:t>“The </a:t>
            </a:r>
            <a:r>
              <a:rPr lang="en-GB" dirty="0"/>
              <a:t>Scottish Parliament will have a vital role in building the competitive strength of the Scottish economy. Our new Welsh Assembly will also have important economic responsibilities</a:t>
            </a:r>
            <a:r>
              <a:rPr lang="en-GB" dirty="0" smtClean="0"/>
              <a:t>.” </a:t>
            </a:r>
          </a:p>
          <a:p>
            <a:r>
              <a:rPr lang="en-GB" dirty="0" smtClean="0"/>
              <a:t>Blair had little choice but to include the proposal to establish a Scottish Parliament in the 1997 manifesto.</a:t>
            </a:r>
            <a:endParaRPr lang="en-GB" dirty="0"/>
          </a:p>
        </p:txBody>
      </p:sp>
    </p:spTree>
    <p:extLst>
      <p:ext uri="{BB962C8B-B14F-4D97-AF65-F5344CB8AC3E}">
        <p14:creationId xmlns:p14="http://schemas.microsoft.com/office/powerpoint/2010/main" val="1199042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Scotland &amp; Wales Referendums</a:t>
            </a:r>
            <a:endParaRPr lang="en-GB" dirty="0"/>
          </a:p>
        </p:txBody>
      </p:sp>
      <p:sp>
        <p:nvSpPr>
          <p:cNvPr id="3" name="Content Placeholder 2"/>
          <p:cNvSpPr>
            <a:spLocks noGrp="1"/>
          </p:cNvSpPr>
          <p:nvPr>
            <p:ph idx="1"/>
          </p:nvPr>
        </p:nvSpPr>
        <p:spPr/>
        <p:txBody>
          <a:bodyPr>
            <a:normAutofit/>
          </a:bodyPr>
          <a:lstStyle/>
          <a:p>
            <a:r>
              <a:rPr lang="en-GB" dirty="0" smtClean="0"/>
              <a:t>Some were (unfairly) suspicious of Blair’s referendums</a:t>
            </a:r>
          </a:p>
          <a:p>
            <a:r>
              <a:rPr lang="en-GB" dirty="0" smtClean="0"/>
              <a:t>Blair felt the Lords would scupper the proposals unless there was a mandate from the voters in Scotland and Wales</a:t>
            </a:r>
          </a:p>
          <a:p>
            <a:r>
              <a:rPr lang="en-GB" dirty="0" smtClean="0"/>
              <a:t>The referendums were held in September 1997</a:t>
            </a:r>
          </a:p>
          <a:p>
            <a:r>
              <a:rPr lang="en-GB" dirty="0" smtClean="0"/>
              <a:t>Both Scotland and Wales voted ‘yes’</a:t>
            </a:r>
          </a:p>
        </p:txBody>
      </p:sp>
    </p:spTree>
    <p:extLst>
      <p:ext uri="{BB962C8B-B14F-4D97-AF65-F5344CB8AC3E}">
        <p14:creationId xmlns:p14="http://schemas.microsoft.com/office/powerpoint/2010/main" val="3874293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Assemblies</a:t>
            </a:r>
            <a:endParaRPr lang="en-GB" dirty="0"/>
          </a:p>
        </p:txBody>
      </p:sp>
      <p:sp>
        <p:nvSpPr>
          <p:cNvPr id="3" name="Content Placeholder 2"/>
          <p:cNvSpPr>
            <a:spLocks noGrp="1"/>
          </p:cNvSpPr>
          <p:nvPr>
            <p:ph idx="1"/>
          </p:nvPr>
        </p:nvSpPr>
        <p:spPr/>
        <p:txBody>
          <a:bodyPr/>
          <a:lstStyle/>
          <a:p>
            <a:r>
              <a:rPr lang="en-GB" dirty="0"/>
              <a:t>The Scotland Act and Wales Act were passed in 1998.</a:t>
            </a:r>
          </a:p>
          <a:p>
            <a:r>
              <a:rPr lang="en-GB" dirty="0"/>
              <a:t>The Scottish Parliament had powers to make ‘primary’ legislation in devolved areas of policy.</a:t>
            </a:r>
          </a:p>
          <a:p>
            <a:r>
              <a:rPr lang="en-GB" dirty="0"/>
              <a:t>The Welsh Assembly had more limited powers to determine how the government budget for Wales was spent.</a:t>
            </a:r>
          </a:p>
          <a:p>
            <a:r>
              <a:rPr lang="en-GB" dirty="0" smtClean="0"/>
              <a:t>On devolution, at least, Blair seems to have been supportive (although the impetus had begun long before he was party leader)</a:t>
            </a:r>
            <a:endParaRPr lang="en-GB" dirty="0"/>
          </a:p>
        </p:txBody>
      </p:sp>
    </p:spTree>
    <p:extLst>
      <p:ext uri="{BB962C8B-B14F-4D97-AF65-F5344CB8AC3E}">
        <p14:creationId xmlns:p14="http://schemas.microsoft.com/office/powerpoint/2010/main" val="931584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Good Friday Agreement</a:t>
            </a:r>
            <a:endParaRPr lang="en-GB" dirty="0"/>
          </a:p>
        </p:txBody>
      </p:sp>
      <p:sp>
        <p:nvSpPr>
          <p:cNvPr id="3" name="Content Placeholder 2"/>
          <p:cNvSpPr>
            <a:spLocks noGrp="1"/>
          </p:cNvSpPr>
          <p:nvPr>
            <p:ph idx="1"/>
          </p:nvPr>
        </p:nvSpPr>
        <p:spPr/>
        <p:txBody>
          <a:bodyPr/>
          <a:lstStyle/>
          <a:p>
            <a:r>
              <a:rPr lang="en-GB" dirty="0" smtClean="0"/>
              <a:t>The agreement provided for the reinstatement of a Northern Ireland Assembly (‘Stormont’)</a:t>
            </a:r>
          </a:p>
          <a:p>
            <a:r>
              <a:rPr lang="en-GB" dirty="0" smtClean="0"/>
              <a:t>Much of the groundwork had been undertaken by the Major government.</a:t>
            </a:r>
          </a:p>
          <a:p>
            <a:r>
              <a:rPr lang="en-GB" dirty="0" smtClean="0"/>
              <a:t>It facilitated power-sharing by the sectarian parties of Northern Ireland, including Sinn Fein and the Ulster Unionists</a:t>
            </a:r>
            <a:endParaRPr lang="en-GB" dirty="0"/>
          </a:p>
        </p:txBody>
      </p:sp>
    </p:spTree>
    <p:extLst>
      <p:ext uri="{BB962C8B-B14F-4D97-AF65-F5344CB8AC3E}">
        <p14:creationId xmlns:p14="http://schemas.microsoft.com/office/powerpoint/2010/main" val="263641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Anatomy of Constitutional Reform</a:t>
            </a:r>
            <a:endParaRPr lang="en-GB" dirty="0"/>
          </a:p>
        </p:txBody>
      </p:sp>
      <p:sp>
        <p:nvSpPr>
          <p:cNvPr id="3" name="Content Placeholder 2"/>
          <p:cNvSpPr>
            <a:spLocks noGrp="1"/>
          </p:cNvSpPr>
          <p:nvPr>
            <p:ph idx="1"/>
          </p:nvPr>
        </p:nvSpPr>
        <p:spPr/>
        <p:txBody>
          <a:bodyPr>
            <a:noAutofit/>
          </a:bodyPr>
          <a:lstStyle/>
          <a:p>
            <a:r>
              <a:rPr lang="en-GB" sz="3600" dirty="0" smtClean="0"/>
              <a:t>Blair’s government was arguably one of the great constitutional reforming governments, yet he is not acknowledged for this. Why?</a:t>
            </a:r>
          </a:p>
          <a:p>
            <a:r>
              <a:rPr lang="en-GB" sz="3600" dirty="0" smtClean="0"/>
              <a:t>How did the Blair government’s reforms come about?</a:t>
            </a:r>
          </a:p>
          <a:p>
            <a:r>
              <a:rPr lang="en-GB" sz="3600" dirty="0" smtClean="0"/>
              <a:t>Who instigated them if not Blair?</a:t>
            </a:r>
          </a:p>
          <a:p>
            <a:r>
              <a:rPr lang="en-GB" sz="3600" dirty="0" smtClean="0"/>
              <a:t>What does this tell us about the processes of government in the UK?</a:t>
            </a:r>
            <a:endParaRPr lang="en-GB" sz="3600" dirty="0"/>
          </a:p>
        </p:txBody>
      </p:sp>
    </p:spTree>
    <p:extLst>
      <p:ext uri="{BB962C8B-B14F-4D97-AF65-F5344CB8AC3E}">
        <p14:creationId xmlns:p14="http://schemas.microsoft.com/office/powerpoint/2010/main" val="2173628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Greater London Assembly</a:t>
            </a:r>
            <a:endParaRPr lang="en-GB" dirty="0"/>
          </a:p>
        </p:txBody>
      </p:sp>
      <p:sp>
        <p:nvSpPr>
          <p:cNvPr id="3" name="Content Placeholder 2"/>
          <p:cNvSpPr>
            <a:spLocks noGrp="1"/>
          </p:cNvSpPr>
          <p:nvPr>
            <p:ph idx="1"/>
          </p:nvPr>
        </p:nvSpPr>
        <p:spPr/>
        <p:txBody>
          <a:bodyPr>
            <a:normAutofit fontScale="92500"/>
          </a:bodyPr>
          <a:lstStyle/>
          <a:p>
            <a:r>
              <a:rPr lang="en-GB" dirty="0" smtClean="0"/>
              <a:t>In 1998 a referendum was held for the creation of a London Authority, including an elected London Assembly.</a:t>
            </a:r>
          </a:p>
          <a:p>
            <a:r>
              <a:rPr lang="en-GB" dirty="0" smtClean="0"/>
              <a:t>It had been a manifesto promise to restore a city-wide authority. </a:t>
            </a:r>
          </a:p>
          <a:p>
            <a:r>
              <a:rPr lang="en-GB" dirty="0"/>
              <a:t>E</a:t>
            </a:r>
            <a:r>
              <a:rPr lang="en-GB" dirty="0" smtClean="0"/>
              <a:t>ffectively it replaced the Greater London Council, abolished by Thatcher in the 1980s.</a:t>
            </a:r>
          </a:p>
          <a:p>
            <a:r>
              <a:rPr lang="en-GB" dirty="0" smtClean="0"/>
              <a:t> It also established an elected Mayor.</a:t>
            </a:r>
          </a:p>
          <a:p>
            <a:r>
              <a:rPr lang="en-GB" dirty="0" smtClean="0"/>
              <a:t>72% voters said ‘yes’ on a turnout of 32%</a:t>
            </a:r>
          </a:p>
          <a:p>
            <a:r>
              <a:rPr lang="en-GB" dirty="0" smtClean="0"/>
              <a:t>Ken Livingstone became the first elected mayor. His candidacy was blocked by Blair, who wanted his own candidate. Livingstone  stood as an independent and was expelled from the Labour Party, but he won!</a:t>
            </a:r>
          </a:p>
          <a:p>
            <a:endParaRPr lang="en-GB" dirty="0"/>
          </a:p>
        </p:txBody>
      </p:sp>
    </p:spTree>
    <p:extLst>
      <p:ext uri="{BB962C8B-B14F-4D97-AF65-F5344CB8AC3E}">
        <p14:creationId xmlns:p14="http://schemas.microsoft.com/office/powerpoint/2010/main" val="819798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843" y="210578"/>
            <a:ext cx="10083622" cy="1038673"/>
          </a:xfrm>
        </p:spPr>
        <p:txBody>
          <a:bodyPr/>
          <a:lstStyle/>
          <a:p>
            <a:r>
              <a:rPr lang="en-GB" dirty="0" smtClean="0"/>
              <a:t>House of Lords Reform</a:t>
            </a:r>
            <a:endParaRPr lang="en-GB" dirty="0"/>
          </a:p>
        </p:txBody>
      </p:sp>
      <p:sp>
        <p:nvSpPr>
          <p:cNvPr id="3" name="Content Placeholder 2"/>
          <p:cNvSpPr>
            <a:spLocks noGrp="1"/>
          </p:cNvSpPr>
          <p:nvPr>
            <p:ph idx="1"/>
          </p:nvPr>
        </p:nvSpPr>
        <p:spPr>
          <a:xfrm>
            <a:off x="373487" y="1339404"/>
            <a:ext cx="10980313" cy="4837560"/>
          </a:xfrm>
        </p:spPr>
        <p:txBody>
          <a:bodyPr>
            <a:normAutofit fontScale="92500"/>
          </a:bodyPr>
          <a:lstStyle/>
          <a:p>
            <a:r>
              <a:rPr lang="en-GB" dirty="0" smtClean="0"/>
              <a:t>The Lords Reform Act 1999 reduced the number of hereditary peers to 92.  </a:t>
            </a:r>
          </a:p>
          <a:p>
            <a:endParaRPr lang="en-GB" dirty="0" smtClean="0"/>
          </a:p>
          <a:p>
            <a:r>
              <a:rPr lang="en-GB" dirty="0" smtClean="0"/>
              <a:t>Although Blair was not unduly concerned about the Lords reform, he did want to fulfil an old Labour promise in order to further secure New Labour’s dominance in parliament</a:t>
            </a:r>
          </a:p>
          <a:p>
            <a:endParaRPr lang="en-GB" dirty="0"/>
          </a:p>
          <a:p>
            <a:r>
              <a:rPr lang="en-GB" dirty="0" smtClean="0"/>
              <a:t>In the first year of Blair’s government, the Lords passed back bills 38 times</a:t>
            </a:r>
          </a:p>
          <a:p>
            <a:endParaRPr lang="en-GB" dirty="0"/>
          </a:p>
          <a:p>
            <a:r>
              <a:rPr lang="en-GB" dirty="0" smtClean="0"/>
              <a:t>Blair </a:t>
            </a:r>
            <a:r>
              <a:rPr lang="en-GB" dirty="0"/>
              <a:t>stated that the Conservatives were using the hereditary peers to "frustrate" and "overturn the will of the democratically elected House of </a:t>
            </a:r>
            <a:r>
              <a:rPr lang="en-GB" dirty="0" smtClean="0"/>
              <a:t>Commons”.</a:t>
            </a:r>
          </a:p>
          <a:p>
            <a:endParaRPr lang="en-GB" dirty="0" smtClean="0"/>
          </a:p>
        </p:txBody>
      </p:sp>
    </p:spTree>
    <p:extLst>
      <p:ext uri="{BB962C8B-B14F-4D97-AF65-F5344CB8AC3E}">
        <p14:creationId xmlns:p14="http://schemas.microsoft.com/office/powerpoint/2010/main" val="1558570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Lords Reform continued…</a:t>
            </a:r>
            <a:endParaRPr lang="en-GB" dirty="0"/>
          </a:p>
        </p:txBody>
      </p:sp>
      <p:sp>
        <p:nvSpPr>
          <p:cNvPr id="3" name="Content Placeholder 2"/>
          <p:cNvSpPr>
            <a:spLocks noGrp="1"/>
          </p:cNvSpPr>
          <p:nvPr>
            <p:ph idx="1"/>
          </p:nvPr>
        </p:nvSpPr>
        <p:spPr/>
        <p:txBody>
          <a:bodyPr>
            <a:normAutofit fontScale="92500"/>
          </a:bodyPr>
          <a:lstStyle/>
          <a:p>
            <a:r>
              <a:rPr lang="en-GB" dirty="0"/>
              <a:t>Blair had wanted </a:t>
            </a:r>
            <a:r>
              <a:rPr lang="en-GB" dirty="0" smtClean="0"/>
              <a:t>to confine the number of hereditary peers 60</a:t>
            </a:r>
            <a:r>
              <a:rPr lang="en-GB" dirty="0"/>
              <a:t>.</a:t>
            </a:r>
          </a:p>
          <a:p>
            <a:r>
              <a:rPr lang="en-GB" dirty="0"/>
              <a:t>The Conservatives demanded another 30.</a:t>
            </a:r>
          </a:p>
          <a:p>
            <a:r>
              <a:rPr lang="en-GB" dirty="0"/>
              <a:t>Two peers, who were vital, were overlooked and later added in: hence the strange number of 92</a:t>
            </a:r>
            <a:r>
              <a:rPr lang="en-GB" dirty="0" smtClean="0"/>
              <a:t>. They were the Earl Marshal and the Lord Chamberlain.</a:t>
            </a:r>
            <a:endParaRPr lang="en-GB" dirty="0"/>
          </a:p>
          <a:p>
            <a:r>
              <a:rPr lang="en-GB" dirty="0"/>
              <a:t>The Act decreased membership of the Lords from 1330 in 1999 to 669</a:t>
            </a:r>
            <a:r>
              <a:rPr lang="en-GB" dirty="0" smtClean="0"/>
              <a:t>.</a:t>
            </a:r>
          </a:p>
          <a:p>
            <a:r>
              <a:rPr lang="en-GB" dirty="0" smtClean="0"/>
              <a:t>Blair’s lack of enthusiasm for further Lords reform meant that the expected second phase (later proposed by Brown), which would have removed all hereditary peers, was not brought forward in his time in office.</a:t>
            </a:r>
            <a:endParaRPr lang="en-GB" dirty="0"/>
          </a:p>
          <a:p>
            <a:endParaRPr lang="en-GB" dirty="0"/>
          </a:p>
        </p:txBody>
      </p:sp>
    </p:spTree>
    <p:extLst>
      <p:ext uri="{BB962C8B-B14F-4D97-AF65-F5344CB8AC3E}">
        <p14:creationId xmlns:p14="http://schemas.microsoft.com/office/powerpoint/2010/main" val="6589762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8794" y="837127"/>
            <a:ext cx="10375006" cy="5339836"/>
          </a:xfrm>
        </p:spPr>
        <p:txBody>
          <a:bodyPr>
            <a:normAutofit fontScale="92500" lnSpcReduction="10000"/>
          </a:bodyPr>
          <a:lstStyle/>
          <a:p>
            <a:r>
              <a:rPr lang="en-GB" sz="4400" dirty="0" smtClean="0"/>
              <a:t>Category 2:</a:t>
            </a:r>
          </a:p>
          <a:p>
            <a:r>
              <a:rPr lang="en-GB" sz="4400" dirty="0" smtClean="0"/>
              <a:t>Those reforms which </a:t>
            </a:r>
            <a:r>
              <a:rPr lang="en-GB" sz="4400" dirty="0"/>
              <a:t>were expedient, appeared radical and were hurried through in the first throes of </a:t>
            </a:r>
            <a:r>
              <a:rPr lang="en-GB" sz="4400" dirty="0" smtClean="0"/>
              <a:t>office (</a:t>
            </a:r>
            <a:r>
              <a:rPr lang="en-GB" sz="4400" i="1" dirty="0" smtClean="0"/>
              <a:t>often later regretted</a:t>
            </a:r>
            <a:r>
              <a:rPr lang="en-GB" sz="4400" dirty="0" smtClean="0"/>
              <a:t>)</a:t>
            </a:r>
          </a:p>
          <a:p>
            <a:endParaRPr lang="en-GB" sz="4400" dirty="0" smtClean="0"/>
          </a:p>
          <a:p>
            <a:r>
              <a:rPr lang="en-GB" sz="4400" dirty="0" smtClean="0"/>
              <a:t>The Human Rights Act (1998)</a:t>
            </a:r>
          </a:p>
          <a:p>
            <a:r>
              <a:rPr lang="en-GB" sz="4400" dirty="0" smtClean="0"/>
              <a:t>The Freedom of Information Act (2000)</a:t>
            </a:r>
          </a:p>
          <a:p>
            <a:r>
              <a:rPr lang="en-GB" sz="4400" dirty="0" smtClean="0"/>
              <a:t>The Political Parties, Elections and Referendums Act (2000)</a:t>
            </a:r>
            <a:endParaRPr lang="en-GB" sz="4400" dirty="0"/>
          </a:p>
        </p:txBody>
      </p:sp>
    </p:spTree>
    <p:extLst>
      <p:ext uri="{BB962C8B-B14F-4D97-AF65-F5344CB8AC3E}">
        <p14:creationId xmlns:p14="http://schemas.microsoft.com/office/powerpoint/2010/main" val="312568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Human Rights Act</a:t>
            </a:r>
            <a:endParaRPr lang="en-GB" dirty="0"/>
          </a:p>
        </p:txBody>
      </p:sp>
      <p:sp>
        <p:nvSpPr>
          <p:cNvPr id="3" name="Content Placeholder 2"/>
          <p:cNvSpPr>
            <a:spLocks noGrp="1"/>
          </p:cNvSpPr>
          <p:nvPr>
            <p:ph idx="1"/>
          </p:nvPr>
        </p:nvSpPr>
        <p:spPr/>
        <p:txBody>
          <a:bodyPr>
            <a:normAutofit/>
          </a:bodyPr>
          <a:lstStyle/>
          <a:p>
            <a:r>
              <a:rPr lang="en-GB" sz="3200" dirty="0" smtClean="0"/>
              <a:t>Blair’s new government hastily passed the Human Rights Act in 1998.</a:t>
            </a:r>
          </a:p>
          <a:p>
            <a:r>
              <a:rPr lang="en-GB" sz="3200" dirty="0" smtClean="0"/>
              <a:t>It seemed a good idea to tie the UK to the EHCR</a:t>
            </a:r>
          </a:p>
          <a:p>
            <a:r>
              <a:rPr lang="en-GB" sz="3200" dirty="0" smtClean="0"/>
              <a:t>It assuaged concern over the growing power of government in the 1980s, as condemned by the pressure group Charter 88 </a:t>
            </a:r>
          </a:p>
          <a:p>
            <a:r>
              <a:rPr lang="en-GB" sz="3200" dirty="0" smtClean="0"/>
              <a:t>But…Blair later felt the Human Rights Act constrained his ability to tackle terrorism</a:t>
            </a:r>
            <a:endParaRPr lang="en-GB" sz="3200" dirty="0"/>
          </a:p>
        </p:txBody>
      </p:sp>
    </p:spTree>
    <p:extLst>
      <p:ext uri="{BB962C8B-B14F-4D97-AF65-F5344CB8AC3E}">
        <p14:creationId xmlns:p14="http://schemas.microsoft.com/office/powerpoint/2010/main" val="11348791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The Freedom of Information Act</a:t>
            </a:r>
            <a:endParaRPr lang="en-GB" dirty="0"/>
          </a:p>
        </p:txBody>
      </p:sp>
      <p:sp>
        <p:nvSpPr>
          <p:cNvPr id="3" name="Content Placeholder 2"/>
          <p:cNvSpPr>
            <a:spLocks noGrp="1"/>
          </p:cNvSpPr>
          <p:nvPr>
            <p:ph idx="1"/>
          </p:nvPr>
        </p:nvSpPr>
        <p:spPr/>
        <p:txBody>
          <a:bodyPr/>
          <a:lstStyle/>
          <a:p>
            <a:r>
              <a:rPr lang="en-GB" dirty="0" smtClean="0"/>
              <a:t>In its infancy the Blair government thought a Freedom of Information would allow for more accountable government. This seemed a laudable aim. The public would gain greater access to information about the government.</a:t>
            </a:r>
          </a:p>
          <a:p>
            <a:r>
              <a:rPr lang="en-GB" dirty="0" smtClean="0"/>
              <a:t>The Freedom of Information Act was passed in 2000.</a:t>
            </a:r>
          </a:p>
          <a:p>
            <a:r>
              <a:rPr lang="en-GB" dirty="0" smtClean="0"/>
              <a:t>This is what Blair later said about it…</a:t>
            </a:r>
            <a:endParaRPr lang="en-GB" dirty="0"/>
          </a:p>
        </p:txBody>
      </p:sp>
    </p:spTree>
    <p:extLst>
      <p:ext uri="{BB962C8B-B14F-4D97-AF65-F5344CB8AC3E}">
        <p14:creationId xmlns:p14="http://schemas.microsoft.com/office/powerpoint/2010/main" val="2967090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Blair on the FOI</a:t>
            </a:r>
            <a:endParaRPr lang="en-GB" dirty="0"/>
          </a:p>
        </p:txBody>
      </p:sp>
      <p:sp>
        <p:nvSpPr>
          <p:cNvPr id="3" name="Content Placeholder 2"/>
          <p:cNvSpPr>
            <a:spLocks noGrp="1"/>
          </p:cNvSpPr>
          <p:nvPr>
            <p:ph idx="1"/>
          </p:nvPr>
        </p:nvSpPr>
        <p:spPr>
          <a:xfrm>
            <a:off x="592428" y="1326524"/>
            <a:ext cx="10761372" cy="4850439"/>
          </a:xfrm>
        </p:spPr>
        <p:txBody>
          <a:bodyPr>
            <a:normAutofit fontScale="92500" lnSpcReduction="10000"/>
          </a:bodyPr>
          <a:lstStyle/>
          <a:p>
            <a:r>
              <a:rPr lang="en-GB" dirty="0"/>
              <a:t>the FOI Blair later wrote: </a:t>
            </a:r>
            <a:r>
              <a:rPr lang="en-GB" dirty="0" smtClean="0"/>
              <a:t>“</a:t>
            </a:r>
            <a:r>
              <a:rPr lang="en-GB" dirty="0"/>
              <a:t>Freedom of Information. Three harmless words. I look at those words as I write them, and feel like shaking my head till it drops off my shoulders. You naive, foolish, irresponsible nincompoop. There is really no description of stupidity, no matter how vivid, that is adequate. I quake at the imbecility of it</a:t>
            </a:r>
            <a:r>
              <a:rPr lang="en-GB" dirty="0" smtClean="0"/>
              <a:t>…”.</a:t>
            </a:r>
          </a:p>
          <a:p>
            <a:r>
              <a:rPr lang="en-GB" dirty="0" smtClean="0"/>
              <a:t>The truth </a:t>
            </a:r>
            <a:r>
              <a:rPr lang="en-GB" dirty="0"/>
              <a:t>is that the FOI isn’t used, for the most part by the people. It’s used by journalists…as a weapon….Governments, like any other organisations, need to be able to discuss and decide issues with a reasonable level of confidentiality” (Blair, </a:t>
            </a:r>
            <a:r>
              <a:rPr lang="en-GB" i="1" dirty="0"/>
              <a:t>My Journey</a:t>
            </a:r>
            <a:r>
              <a:rPr lang="en-GB" dirty="0" smtClean="0"/>
              <a:t>).</a:t>
            </a:r>
          </a:p>
          <a:p>
            <a:r>
              <a:rPr lang="en-GB" dirty="0"/>
              <a:t>J</a:t>
            </a:r>
            <a:r>
              <a:rPr lang="en-GB" dirty="0" smtClean="0"/>
              <a:t>ournalists </a:t>
            </a:r>
            <a:r>
              <a:rPr lang="en-GB" dirty="0"/>
              <a:t>used the FOI to compel Blair to publish details of dinner guests at Chequers (the Prime Minister’s country retreat), including Michael Winner and Joan Collins. </a:t>
            </a:r>
            <a:endParaRPr lang="en-GB" dirty="0" smtClean="0"/>
          </a:p>
          <a:p>
            <a:r>
              <a:rPr lang="en-GB" dirty="0" smtClean="0"/>
              <a:t>Blair </a:t>
            </a:r>
            <a:r>
              <a:rPr lang="en-GB" dirty="0"/>
              <a:t>later described it as his worst mistake as Prime Minister</a:t>
            </a:r>
          </a:p>
        </p:txBody>
      </p:sp>
    </p:spTree>
    <p:extLst>
      <p:ext uri="{BB962C8B-B14F-4D97-AF65-F5344CB8AC3E}">
        <p14:creationId xmlns:p14="http://schemas.microsoft.com/office/powerpoint/2010/main" val="354754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Political Parties, Elections and Referendums Act (2000)</a:t>
            </a:r>
            <a:endParaRPr lang="en-GB" dirty="0"/>
          </a:p>
        </p:txBody>
      </p:sp>
      <p:sp>
        <p:nvSpPr>
          <p:cNvPr id="3" name="Content Placeholder 2"/>
          <p:cNvSpPr>
            <a:spLocks noGrp="1"/>
          </p:cNvSpPr>
          <p:nvPr>
            <p:ph idx="1"/>
          </p:nvPr>
        </p:nvSpPr>
        <p:spPr/>
        <p:txBody>
          <a:bodyPr/>
          <a:lstStyle/>
          <a:p>
            <a:r>
              <a:rPr lang="en-GB" dirty="0" smtClean="0"/>
              <a:t>Regulated political </a:t>
            </a:r>
            <a:r>
              <a:rPr lang="en-GB" dirty="0"/>
              <a:t>p</a:t>
            </a:r>
            <a:r>
              <a:rPr lang="en-GB" dirty="0" smtClean="0"/>
              <a:t>arties registration, donations and expenditure.</a:t>
            </a:r>
          </a:p>
          <a:p>
            <a:r>
              <a:rPr lang="en-GB" dirty="0" smtClean="0"/>
              <a:t>Election expenditure now capped at £30,000 per constituency in the year before an election</a:t>
            </a:r>
          </a:p>
          <a:p>
            <a:r>
              <a:rPr lang="en-GB" dirty="0" smtClean="0"/>
              <a:t>In seeking to make party donations more transparent, Blair found himself at the receiving end of his own Act….interviewed by the police in 2006!</a:t>
            </a:r>
            <a:endParaRPr lang="en-GB" dirty="0"/>
          </a:p>
        </p:txBody>
      </p:sp>
    </p:spTree>
    <p:extLst>
      <p:ext uri="{BB962C8B-B14F-4D97-AF65-F5344CB8AC3E}">
        <p14:creationId xmlns:p14="http://schemas.microsoft.com/office/powerpoint/2010/main" val="380618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2580"/>
            <a:ext cx="10439400" cy="5494383"/>
          </a:xfrm>
        </p:spPr>
        <p:txBody>
          <a:bodyPr>
            <a:normAutofit/>
          </a:bodyPr>
          <a:lstStyle/>
          <a:p>
            <a:r>
              <a:rPr lang="en-GB" sz="3600" dirty="0" smtClean="0"/>
              <a:t>Category 3:</a:t>
            </a:r>
          </a:p>
          <a:p>
            <a:r>
              <a:rPr lang="en-GB" sz="3600" dirty="0" smtClean="0"/>
              <a:t>Those reforms which others persuaded Blair were a good idea at the time</a:t>
            </a:r>
          </a:p>
          <a:p>
            <a:endParaRPr lang="en-GB" sz="3600" dirty="0"/>
          </a:p>
          <a:p>
            <a:r>
              <a:rPr lang="en-GB" sz="3600" dirty="0" smtClean="0"/>
              <a:t>These include:</a:t>
            </a:r>
          </a:p>
          <a:p>
            <a:r>
              <a:rPr lang="en-GB" sz="3600" dirty="0" smtClean="0"/>
              <a:t>The North East Regional Assembly</a:t>
            </a:r>
          </a:p>
          <a:p>
            <a:r>
              <a:rPr lang="en-GB" sz="3600" dirty="0" smtClean="0"/>
              <a:t>The Constitutional Reform Act</a:t>
            </a:r>
            <a:endParaRPr lang="en-GB" sz="3600" dirty="0"/>
          </a:p>
        </p:txBody>
      </p:sp>
    </p:spTree>
    <p:extLst>
      <p:ext uri="{BB962C8B-B14F-4D97-AF65-F5344CB8AC3E}">
        <p14:creationId xmlns:p14="http://schemas.microsoft.com/office/powerpoint/2010/main" val="397844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additive="base">
                                        <p:cTn id="1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North East Regional Assembly</a:t>
            </a:r>
            <a:endParaRPr lang="en-GB" dirty="0"/>
          </a:p>
        </p:txBody>
      </p:sp>
      <p:sp>
        <p:nvSpPr>
          <p:cNvPr id="3" name="Content Placeholder 2"/>
          <p:cNvSpPr>
            <a:spLocks noGrp="1"/>
          </p:cNvSpPr>
          <p:nvPr>
            <p:ph idx="1"/>
          </p:nvPr>
        </p:nvSpPr>
        <p:spPr/>
        <p:txBody>
          <a:bodyPr>
            <a:normAutofit lnSpcReduction="10000"/>
          </a:bodyPr>
          <a:lstStyle/>
          <a:p>
            <a:r>
              <a:rPr lang="en-GB" dirty="0" smtClean="0"/>
              <a:t>Blair’s government arranged a referendum for a North East Regional Assembly in 2004.</a:t>
            </a:r>
          </a:p>
          <a:p>
            <a:r>
              <a:rPr lang="en-GB" dirty="0" smtClean="0"/>
              <a:t>This was to be the first of several regional assemblies in a move towards a more federal state.</a:t>
            </a:r>
          </a:p>
          <a:p>
            <a:r>
              <a:rPr lang="en-GB" dirty="0" smtClean="0"/>
              <a:t>The proposal came about because it was tied to efficiency gains in reducing two tiers of local government to unitary authorities. This had been proposed by the Electoral Commission and had been accepted by John Prescott, the Deputy Prime Minister.</a:t>
            </a:r>
          </a:p>
          <a:p>
            <a:r>
              <a:rPr lang="en-GB" dirty="0" smtClean="0"/>
              <a:t>The Assembly was rejected by 78% of the voters on a turnout of 49%. Consequently, no further regional assemblies were put forward. </a:t>
            </a:r>
            <a:endParaRPr lang="en-GB" dirty="0"/>
          </a:p>
        </p:txBody>
      </p:sp>
    </p:spTree>
    <p:extLst>
      <p:ext uri="{BB962C8B-B14F-4D97-AF65-F5344CB8AC3E}">
        <p14:creationId xmlns:p14="http://schemas.microsoft.com/office/powerpoint/2010/main" val="44672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Reputations!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Most Prime Ministers are remembered for their failures rather than successes:</a:t>
            </a:r>
          </a:p>
          <a:p>
            <a:r>
              <a:rPr lang="en-GB" dirty="0" smtClean="0"/>
              <a:t>Eden = Suez</a:t>
            </a:r>
          </a:p>
          <a:p>
            <a:r>
              <a:rPr lang="en-GB" dirty="0" smtClean="0"/>
              <a:t>Macmillan = </a:t>
            </a:r>
            <a:r>
              <a:rPr lang="en-GB" dirty="0" err="1" smtClean="0"/>
              <a:t>Profumo</a:t>
            </a:r>
            <a:r>
              <a:rPr lang="en-GB" dirty="0" smtClean="0"/>
              <a:t> Scandal</a:t>
            </a:r>
          </a:p>
          <a:p>
            <a:r>
              <a:rPr lang="en-GB" dirty="0" smtClean="0"/>
              <a:t>Heath = the miners Strike</a:t>
            </a:r>
          </a:p>
          <a:p>
            <a:r>
              <a:rPr lang="en-GB" dirty="0" smtClean="0"/>
              <a:t>Wilson &amp; Callaghan = industrial unrest</a:t>
            </a:r>
          </a:p>
          <a:p>
            <a:r>
              <a:rPr lang="en-GB" dirty="0" smtClean="0"/>
              <a:t>Thatcher = the Poll Tax</a:t>
            </a:r>
          </a:p>
          <a:p>
            <a:r>
              <a:rPr lang="en-GB" dirty="0" smtClean="0"/>
              <a:t>Major = sleaze</a:t>
            </a:r>
          </a:p>
          <a:p>
            <a:r>
              <a:rPr lang="en-GB" dirty="0" smtClean="0"/>
              <a:t>Blair = Iraq</a:t>
            </a:r>
          </a:p>
          <a:p>
            <a:r>
              <a:rPr lang="en-GB" dirty="0" smtClean="0"/>
              <a:t>But what about Blair’s achievements in constitutional reform??</a:t>
            </a:r>
            <a:endParaRPr lang="en-GB" dirty="0"/>
          </a:p>
        </p:txBody>
      </p:sp>
    </p:spTree>
    <p:extLst>
      <p:ext uri="{BB962C8B-B14F-4D97-AF65-F5344CB8AC3E}">
        <p14:creationId xmlns:p14="http://schemas.microsoft.com/office/powerpoint/2010/main" val="33517326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Constitutional Reform Act 2005</a:t>
            </a:r>
            <a:endParaRPr lang="en-GB" dirty="0"/>
          </a:p>
        </p:txBody>
      </p:sp>
      <p:sp>
        <p:nvSpPr>
          <p:cNvPr id="3" name="Content Placeholder 2"/>
          <p:cNvSpPr>
            <a:spLocks noGrp="1"/>
          </p:cNvSpPr>
          <p:nvPr>
            <p:ph idx="1"/>
          </p:nvPr>
        </p:nvSpPr>
        <p:spPr/>
        <p:txBody>
          <a:bodyPr/>
          <a:lstStyle/>
          <a:p>
            <a:r>
              <a:rPr lang="en-GB" dirty="0" smtClean="0"/>
              <a:t>Prior to 2005 the Lord Chancellor wore ‘three hats’ in the system of government.</a:t>
            </a:r>
          </a:p>
          <a:p>
            <a:r>
              <a:rPr lang="en-GB" dirty="0" smtClean="0"/>
              <a:t>He was the lead figure of the law lords (judiciary).</a:t>
            </a:r>
          </a:p>
          <a:p>
            <a:r>
              <a:rPr lang="en-GB" dirty="0" smtClean="0"/>
              <a:t>He presided over meetings of the Lords (legislature).</a:t>
            </a:r>
          </a:p>
          <a:p>
            <a:r>
              <a:rPr lang="en-GB" dirty="0" smtClean="0"/>
              <a:t>He attended Cabinet meetings (executive)</a:t>
            </a:r>
          </a:p>
          <a:p>
            <a:r>
              <a:rPr lang="en-GB" dirty="0" smtClean="0"/>
              <a:t>All three branches of government were therefore embraced in the role of Lord Chancellor, which Montesquieu argued was wrong!</a:t>
            </a:r>
          </a:p>
          <a:p>
            <a:r>
              <a:rPr lang="en-GB" dirty="0" smtClean="0"/>
              <a:t>Andrew Adonis urged Blair to reform this post…But Blair was reluctant.</a:t>
            </a:r>
            <a:endParaRPr lang="en-GB" dirty="0"/>
          </a:p>
        </p:txBody>
      </p:sp>
    </p:spTree>
    <p:extLst>
      <p:ext uri="{BB962C8B-B14F-4D97-AF65-F5344CB8AC3E}">
        <p14:creationId xmlns:p14="http://schemas.microsoft.com/office/powerpoint/2010/main" val="1079511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the reluctance?</a:t>
            </a:r>
            <a:endParaRPr lang="en-GB" dirty="0"/>
          </a:p>
        </p:txBody>
      </p:sp>
      <p:sp>
        <p:nvSpPr>
          <p:cNvPr id="3" name="Content Placeholder 2"/>
          <p:cNvSpPr>
            <a:spLocks noGrp="1"/>
          </p:cNvSpPr>
          <p:nvPr>
            <p:ph idx="1"/>
          </p:nvPr>
        </p:nvSpPr>
        <p:spPr/>
        <p:txBody>
          <a:bodyPr>
            <a:normAutofit lnSpcReduction="10000"/>
          </a:bodyPr>
          <a:lstStyle/>
          <a:p>
            <a:r>
              <a:rPr lang="en-GB" dirty="0" smtClean="0"/>
              <a:t>Derry Irvine was the Lord Chancellor.</a:t>
            </a:r>
          </a:p>
          <a:p>
            <a:r>
              <a:rPr lang="en-GB" dirty="0" smtClean="0"/>
              <a:t>As a barrister he had been Blair’s Head of Chambers (mentor) when Blair was first accepted to the Bar.</a:t>
            </a:r>
          </a:p>
          <a:p>
            <a:r>
              <a:rPr lang="en-GB" dirty="0" smtClean="0"/>
              <a:t>Under pressure, Blair eventually accepted the need for reform.</a:t>
            </a:r>
          </a:p>
          <a:p>
            <a:r>
              <a:rPr lang="en-GB" dirty="0" smtClean="0"/>
              <a:t>Irvine found out about it in a press release and was furious!</a:t>
            </a:r>
          </a:p>
          <a:p>
            <a:r>
              <a:rPr lang="en-GB" dirty="0" smtClean="0"/>
              <a:t>Initially Blair thought the post of Lord Chancellor should disappear. There would be a new president of the Supreme Court, a new Lord Speaker, and the Secretary of State for Constitutional Affairs would assume the executive functions in Cabinet (the role was replaced by the Secretary of State for Justice in 2007).</a:t>
            </a:r>
            <a:endParaRPr lang="en-GB" dirty="0"/>
          </a:p>
        </p:txBody>
      </p:sp>
    </p:spTree>
    <p:extLst>
      <p:ext uri="{BB962C8B-B14F-4D97-AF65-F5344CB8AC3E}">
        <p14:creationId xmlns:p14="http://schemas.microsoft.com/office/powerpoint/2010/main" val="2195035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a:t>
            </a:r>
            <a:endParaRPr lang="en-GB" dirty="0"/>
          </a:p>
        </p:txBody>
      </p:sp>
      <p:sp>
        <p:nvSpPr>
          <p:cNvPr id="3" name="Content Placeholder 2"/>
          <p:cNvSpPr>
            <a:spLocks noGrp="1"/>
          </p:cNvSpPr>
          <p:nvPr>
            <p:ph idx="1"/>
          </p:nvPr>
        </p:nvSpPr>
        <p:spPr/>
        <p:txBody>
          <a:bodyPr/>
          <a:lstStyle/>
          <a:p>
            <a:r>
              <a:rPr lang="en-GB" dirty="0" smtClean="0"/>
              <a:t>It was soon realised that the office of the Lord Chancellor was mentioned in over 5000 pieces of legislation. It could not be abolished without rewriting the legislation. </a:t>
            </a:r>
            <a:r>
              <a:rPr lang="en-GB" dirty="0" err="1" smtClean="0"/>
              <a:t>Ooops</a:t>
            </a:r>
            <a:r>
              <a:rPr lang="en-GB" dirty="0" smtClean="0"/>
              <a:t>!</a:t>
            </a:r>
          </a:p>
          <a:p>
            <a:r>
              <a:rPr lang="en-GB" dirty="0" smtClean="0"/>
              <a:t>So…the title was retained in Cabinet and eventually became part of the role of the Justice Secretary.</a:t>
            </a:r>
          </a:p>
          <a:p>
            <a:r>
              <a:rPr lang="en-GB" dirty="0" smtClean="0"/>
              <a:t>The Constitutional Reform Act was passed in 2005 </a:t>
            </a:r>
          </a:p>
          <a:p>
            <a:r>
              <a:rPr lang="en-GB" dirty="0" smtClean="0"/>
              <a:t>It included provision for a new independent Judicial Appointments Commission</a:t>
            </a:r>
          </a:p>
          <a:p>
            <a:r>
              <a:rPr lang="en-GB" dirty="0" smtClean="0"/>
              <a:t>The Supreme Court was finally opened in 2009 </a:t>
            </a:r>
            <a:endParaRPr lang="en-GB" dirty="0"/>
          </a:p>
        </p:txBody>
      </p:sp>
    </p:spTree>
    <p:extLst>
      <p:ext uri="{BB962C8B-B14F-4D97-AF65-F5344CB8AC3E}">
        <p14:creationId xmlns:p14="http://schemas.microsoft.com/office/powerpoint/2010/main" val="19608466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a:xfrm>
            <a:off x="746975" y="1378039"/>
            <a:ext cx="10606825" cy="5151550"/>
          </a:xfrm>
        </p:spPr>
        <p:txBody>
          <a:bodyPr>
            <a:normAutofit lnSpcReduction="10000"/>
          </a:bodyPr>
          <a:lstStyle/>
          <a:p>
            <a:r>
              <a:rPr lang="en-GB" dirty="0" smtClean="0"/>
              <a:t>Blair was a constitutional ‘conservative’ </a:t>
            </a:r>
          </a:p>
          <a:p>
            <a:r>
              <a:rPr lang="en-GB" dirty="0" smtClean="0"/>
              <a:t>He was reluctant to promote constitutional reform (</a:t>
            </a:r>
            <a:r>
              <a:rPr lang="en-GB" dirty="0" err="1" smtClean="0"/>
              <a:t>Rawsley</a:t>
            </a:r>
            <a:r>
              <a:rPr lang="en-GB" dirty="0" smtClean="0"/>
              <a:t> argues he was more interested in the ‘world stage’, which made him  appear ‘presidential’) </a:t>
            </a:r>
          </a:p>
          <a:p>
            <a:r>
              <a:rPr lang="en-GB" dirty="0" smtClean="0"/>
              <a:t>Often he was guided by events beyond his control (dilemmas)</a:t>
            </a:r>
          </a:p>
          <a:p>
            <a:r>
              <a:rPr lang="en-GB" dirty="0" smtClean="0"/>
              <a:t>In the early days of New Labour he introduced two changes which he later considered ill-conceived </a:t>
            </a:r>
            <a:r>
              <a:rPr lang="en-GB" smtClean="0"/>
              <a:t>(FOI </a:t>
            </a:r>
            <a:r>
              <a:rPr lang="en-GB" dirty="0" smtClean="0"/>
              <a:t>and HRA)</a:t>
            </a:r>
          </a:p>
          <a:p>
            <a:r>
              <a:rPr lang="en-GB" dirty="0" smtClean="0"/>
              <a:t>Many of the reforms were pragmatic rather than ideological</a:t>
            </a:r>
          </a:p>
          <a:p>
            <a:r>
              <a:rPr lang="en-GB" dirty="0" smtClean="0"/>
              <a:t>This account fits with Rhodes and Marsh’s theory of decentred governance (understanding politics involves understanding the beliefs and motives of ‘actors’ in dealing with dilemmas – the responses modify the ‘traditions’ of government)</a:t>
            </a:r>
            <a:endParaRPr lang="en-GB" dirty="0"/>
          </a:p>
        </p:txBody>
      </p:sp>
    </p:spTree>
    <p:extLst>
      <p:ext uri="{BB962C8B-B14F-4D97-AF65-F5344CB8AC3E}">
        <p14:creationId xmlns:p14="http://schemas.microsoft.com/office/powerpoint/2010/main" val="3652086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Constitutional reform</a:t>
            </a:r>
            <a:endParaRPr lang="en-GB" dirty="0"/>
          </a:p>
        </p:txBody>
      </p:sp>
      <p:sp>
        <p:nvSpPr>
          <p:cNvPr id="3" name="Content Placeholder 2"/>
          <p:cNvSpPr>
            <a:spLocks noGrp="1"/>
          </p:cNvSpPr>
          <p:nvPr>
            <p:ph idx="1"/>
          </p:nvPr>
        </p:nvSpPr>
        <p:spPr/>
        <p:txBody>
          <a:bodyPr>
            <a:normAutofit/>
          </a:bodyPr>
          <a:lstStyle/>
          <a:p>
            <a:r>
              <a:rPr lang="en-GB" sz="4000" dirty="0" smtClean="0"/>
              <a:t>In the UK constitutional reform most commonly involves changing the law</a:t>
            </a:r>
          </a:p>
          <a:p>
            <a:r>
              <a:rPr lang="en-GB" sz="4000" dirty="0" smtClean="0"/>
              <a:t>There is no ‘extraordinary means of amendment’ (unlike the USA)</a:t>
            </a:r>
          </a:p>
          <a:p>
            <a:r>
              <a:rPr lang="en-GB" sz="4000" dirty="0" smtClean="0"/>
              <a:t>The UK has a flexible, evolving constitution</a:t>
            </a:r>
            <a:endParaRPr lang="en-GB" sz="4000" dirty="0"/>
          </a:p>
        </p:txBody>
      </p:sp>
    </p:spTree>
    <p:extLst>
      <p:ext uri="{BB962C8B-B14F-4D97-AF65-F5344CB8AC3E}">
        <p14:creationId xmlns:p14="http://schemas.microsoft.com/office/powerpoint/2010/main" val="1666444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 War Reforms</a:t>
            </a:r>
            <a:endParaRPr lang="en-GB" dirty="0"/>
          </a:p>
        </p:txBody>
      </p:sp>
      <p:sp>
        <p:nvSpPr>
          <p:cNvPr id="3" name="Content Placeholder 2"/>
          <p:cNvSpPr>
            <a:spLocks noGrp="1"/>
          </p:cNvSpPr>
          <p:nvPr>
            <p:ph idx="1"/>
          </p:nvPr>
        </p:nvSpPr>
        <p:spPr/>
        <p:txBody>
          <a:bodyPr/>
          <a:lstStyle/>
          <a:p>
            <a:r>
              <a:rPr lang="en-GB" sz="3600" dirty="0" smtClean="0"/>
              <a:t>Heath: 1973 European Communities Act; local government reorganisation 1974; Northern Ireland (Stormont suspended 1972)</a:t>
            </a:r>
          </a:p>
          <a:p>
            <a:r>
              <a:rPr lang="en-GB" sz="3600" dirty="0" smtClean="0"/>
              <a:t>Callaghan’s failed attempts at devolution 1979</a:t>
            </a:r>
          </a:p>
          <a:p>
            <a:r>
              <a:rPr lang="en-GB" sz="3600" dirty="0" smtClean="0"/>
              <a:t>Thatcher: ‘rolling back the frontiers of the state’; increased state power (</a:t>
            </a:r>
            <a:r>
              <a:rPr lang="en-GB" sz="3600" dirty="0" err="1" smtClean="0"/>
              <a:t>eg</a:t>
            </a:r>
            <a:r>
              <a:rPr lang="en-GB" sz="3600" dirty="0" smtClean="0"/>
              <a:t> ‘stop and search’).</a:t>
            </a:r>
          </a:p>
          <a:p>
            <a:r>
              <a:rPr lang="en-GB" sz="3600" dirty="0" smtClean="0"/>
              <a:t>Major: the Maastricht treaty 1993</a:t>
            </a:r>
          </a:p>
          <a:p>
            <a:endParaRPr lang="en-GB" dirty="0"/>
          </a:p>
        </p:txBody>
      </p:sp>
    </p:spTree>
    <p:extLst>
      <p:ext uri="{BB962C8B-B14F-4D97-AF65-F5344CB8AC3E}">
        <p14:creationId xmlns:p14="http://schemas.microsoft.com/office/powerpoint/2010/main" val="3562691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Blair’s reforms</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smtClean="0"/>
          </a:p>
          <a:p>
            <a:pPr marL="0" indent="0">
              <a:buNone/>
            </a:pPr>
            <a:r>
              <a:rPr lang="en-GB" dirty="0" smtClean="0">
                <a:hlinkClick r:id="rId2"/>
              </a:rPr>
              <a:t>https://www.youtube.com/watch?v=9foi342LXQE</a:t>
            </a:r>
            <a:endParaRPr lang="en-GB" dirty="0"/>
          </a:p>
          <a:p>
            <a:endParaRPr lang="en-GB" dirty="0" smtClean="0"/>
          </a:p>
          <a:p>
            <a:pPr marL="0" indent="0">
              <a:buNone/>
            </a:pPr>
            <a:r>
              <a:rPr lang="en-GB" dirty="0" smtClean="0"/>
              <a:t>So…the conversation might go…”What did Blair ever do for </a:t>
            </a:r>
            <a:r>
              <a:rPr lang="en-GB" dirty="0"/>
              <a:t>c</a:t>
            </a:r>
            <a:r>
              <a:rPr lang="en-GB" dirty="0" smtClean="0"/>
              <a:t>onstitutional reform?”</a:t>
            </a:r>
            <a:endParaRPr lang="en-GB" dirty="0"/>
          </a:p>
          <a:p>
            <a:pPr marL="0" indent="0">
              <a:buNone/>
            </a:pPr>
            <a:r>
              <a:rPr lang="en-GB" dirty="0" smtClean="0"/>
              <a:t>“Well, there was devolution in Scotland and Wales.”</a:t>
            </a:r>
          </a:p>
          <a:p>
            <a:pPr marL="0" indent="0">
              <a:buNone/>
            </a:pPr>
            <a:r>
              <a:rPr lang="en-GB" dirty="0" smtClean="0"/>
              <a:t>“Yes, but apart from devolution in Scotland and Wales?”</a:t>
            </a:r>
          </a:p>
          <a:p>
            <a:pPr marL="0" indent="0">
              <a:buNone/>
            </a:pPr>
            <a:r>
              <a:rPr lang="en-GB" dirty="0" smtClean="0"/>
              <a:t>“There was the Good Friday Agreement, which led to power sharing in Northern Ireland.”</a:t>
            </a:r>
          </a:p>
          <a:p>
            <a:pPr marL="0" indent="0">
              <a:buNone/>
            </a:pPr>
            <a:r>
              <a:rPr lang="en-GB" dirty="0" smtClean="0"/>
              <a:t>“Yes, but apart from devolution in Scotland and Wales and the Good Friday Agreement…?”</a:t>
            </a:r>
          </a:p>
        </p:txBody>
      </p:sp>
    </p:spTree>
    <p:extLst>
      <p:ext uri="{BB962C8B-B14F-4D97-AF65-F5344CB8AC3E}">
        <p14:creationId xmlns:p14="http://schemas.microsoft.com/office/powerpoint/2010/main" val="245362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additive="base">
                                        <p:cTn id="2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Blair’s Reforms cont’d</a:t>
            </a:r>
            <a:endParaRPr lang="en-GB" dirty="0"/>
          </a:p>
        </p:txBody>
      </p:sp>
      <p:sp>
        <p:nvSpPr>
          <p:cNvPr id="3" name="Content Placeholder 2"/>
          <p:cNvSpPr>
            <a:spLocks noGrp="1"/>
          </p:cNvSpPr>
          <p:nvPr>
            <p:ph idx="1"/>
          </p:nvPr>
        </p:nvSpPr>
        <p:spPr/>
        <p:txBody>
          <a:bodyPr/>
          <a:lstStyle/>
          <a:p>
            <a:r>
              <a:rPr lang="en-GB" dirty="0" smtClean="0"/>
              <a:t>“There was the new London Assembly.”</a:t>
            </a:r>
          </a:p>
          <a:p>
            <a:r>
              <a:rPr lang="en-GB" dirty="0" smtClean="0"/>
              <a:t>“Yes, but apart from devolution in Scotland and Wales, the Good Friday Agreement, and the new London Assembly, what did Blair do for the constitution?”</a:t>
            </a:r>
          </a:p>
          <a:p>
            <a:r>
              <a:rPr lang="en-GB" dirty="0" smtClean="0"/>
              <a:t>“There was the Human Rights Act.”</a:t>
            </a:r>
          </a:p>
          <a:p>
            <a:r>
              <a:rPr lang="en-GB" dirty="0"/>
              <a:t>“Yes, but apart from devolution in Scotland and Wales, the Good Friday Agreement, </a:t>
            </a:r>
            <a:r>
              <a:rPr lang="en-GB" dirty="0" smtClean="0"/>
              <a:t>the </a:t>
            </a:r>
            <a:r>
              <a:rPr lang="en-GB" dirty="0"/>
              <a:t>new London Assembly, </a:t>
            </a:r>
            <a:r>
              <a:rPr lang="en-GB" dirty="0" smtClean="0"/>
              <a:t>and the Human Rights Act?”</a:t>
            </a:r>
          </a:p>
          <a:p>
            <a:r>
              <a:rPr lang="en-GB" dirty="0" smtClean="0"/>
              <a:t>“There was the Freedom of Information Act.”</a:t>
            </a:r>
            <a:endParaRPr lang="en-GB" dirty="0"/>
          </a:p>
          <a:p>
            <a:endParaRPr lang="en-GB" dirty="0"/>
          </a:p>
        </p:txBody>
      </p:sp>
    </p:spTree>
    <p:extLst>
      <p:ext uri="{BB962C8B-B14F-4D97-AF65-F5344CB8AC3E}">
        <p14:creationId xmlns:p14="http://schemas.microsoft.com/office/powerpoint/2010/main" val="79104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Blair’s Reforms Cont’d</a:t>
            </a:r>
            <a:endParaRPr lang="en-GB" dirty="0"/>
          </a:p>
        </p:txBody>
      </p:sp>
      <p:sp>
        <p:nvSpPr>
          <p:cNvPr id="3" name="Content Placeholder 2"/>
          <p:cNvSpPr>
            <a:spLocks noGrp="1"/>
          </p:cNvSpPr>
          <p:nvPr>
            <p:ph idx="1"/>
          </p:nvPr>
        </p:nvSpPr>
        <p:spPr/>
        <p:txBody>
          <a:bodyPr/>
          <a:lstStyle/>
          <a:p>
            <a:r>
              <a:rPr lang="en-GB" dirty="0"/>
              <a:t>“Yes, but apart from devolution in Scotland and Wales, the Good Friday Agreement, the new London </a:t>
            </a:r>
            <a:r>
              <a:rPr lang="en-GB" dirty="0" smtClean="0"/>
              <a:t>Assembly, the </a:t>
            </a:r>
            <a:r>
              <a:rPr lang="en-GB" dirty="0"/>
              <a:t>Human Rights </a:t>
            </a:r>
            <a:r>
              <a:rPr lang="en-GB" dirty="0" smtClean="0"/>
              <a:t>Act and the Freedom of Information Act?”</a:t>
            </a:r>
          </a:p>
          <a:p>
            <a:r>
              <a:rPr lang="en-GB" dirty="0" smtClean="0"/>
              <a:t>“There was the Political Parties, Elections and Referendums Act”</a:t>
            </a:r>
            <a:endParaRPr lang="en-GB" dirty="0"/>
          </a:p>
          <a:p>
            <a:r>
              <a:rPr lang="en-GB" dirty="0"/>
              <a:t>“Yes, but apart from devolution in Scotland and Wales, the Good Friday Agreement, the new London Assembly, the Human Rights </a:t>
            </a:r>
            <a:r>
              <a:rPr lang="en-GB" dirty="0" smtClean="0"/>
              <a:t>Act, </a:t>
            </a:r>
            <a:r>
              <a:rPr lang="en-GB" dirty="0"/>
              <a:t>the Freedom of Information </a:t>
            </a:r>
            <a:r>
              <a:rPr lang="en-GB" dirty="0" smtClean="0"/>
              <a:t>Act and </a:t>
            </a:r>
            <a:r>
              <a:rPr lang="en-GB" dirty="0"/>
              <a:t>the Political Parties, Elections and Referendums Act</a:t>
            </a:r>
            <a:r>
              <a:rPr lang="en-GB" dirty="0" smtClean="0"/>
              <a:t> ?”</a:t>
            </a:r>
          </a:p>
          <a:p>
            <a:r>
              <a:rPr lang="en-GB" dirty="0" smtClean="0"/>
              <a:t>“There was the Lords reform.”</a:t>
            </a:r>
            <a:endParaRPr lang="en-GB" dirty="0"/>
          </a:p>
          <a:p>
            <a:endParaRPr lang="en-GB" dirty="0"/>
          </a:p>
        </p:txBody>
      </p:sp>
    </p:spTree>
    <p:extLst>
      <p:ext uri="{BB962C8B-B14F-4D97-AF65-F5344CB8AC3E}">
        <p14:creationId xmlns:p14="http://schemas.microsoft.com/office/powerpoint/2010/main" val="3322399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“Yes, but apart from devolution in Scotland and Wales, the Good Friday Agreement, the new London Assembly, the Human Rights Act, the Freedom of Information </a:t>
            </a:r>
            <a:r>
              <a:rPr lang="en-GB" dirty="0" smtClean="0"/>
              <a:t>Act, the </a:t>
            </a:r>
            <a:r>
              <a:rPr lang="en-GB" dirty="0"/>
              <a:t>Political Parties, Elections and Referendums Act </a:t>
            </a:r>
            <a:r>
              <a:rPr lang="en-GB" dirty="0" smtClean="0"/>
              <a:t>and the Lords Reform, what did Blair ever do for the UK constitution?”</a:t>
            </a:r>
          </a:p>
          <a:p>
            <a:r>
              <a:rPr lang="en-GB" dirty="0" smtClean="0"/>
              <a:t>“There was the Constitutional Reform Act, creating the Supreme Court”…</a:t>
            </a:r>
          </a:p>
          <a:p>
            <a:r>
              <a:rPr lang="en-GB" dirty="0" smtClean="0"/>
              <a:t>“Oh…he was quite busy then!”</a:t>
            </a:r>
            <a:endParaRPr lang="en-GB" dirty="0"/>
          </a:p>
          <a:p>
            <a:endParaRPr lang="en-GB" dirty="0"/>
          </a:p>
        </p:txBody>
      </p:sp>
    </p:spTree>
    <p:extLst>
      <p:ext uri="{BB962C8B-B14F-4D97-AF65-F5344CB8AC3E}">
        <p14:creationId xmlns:p14="http://schemas.microsoft.com/office/powerpoint/2010/main" val="1423983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47428100-C732-4B2E-A30A-5273F581A0FA}"/>
    </a:ext>
  </a:extLst>
</a:theme>
</file>

<file path=docProps/app.xml><?xml version="1.0" encoding="utf-8"?>
<Properties xmlns="http://schemas.openxmlformats.org/officeDocument/2006/extended-properties" xmlns:vt="http://schemas.openxmlformats.org/officeDocument/2006/docPropsVTypes">
  <Template>TM04033923[[fn=Depth]]</Template>
  <TotalTime>234</TotalTime>
  <Words>2509</Words>
  <Application>Microsoft Office PowerPoint</Application>
  <PresentationFormat>Widescreen</PresentationFormat>
  <Paragraphs>189</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Corbel</vt:lpstr>
      <vt:lpstr>Depth</vt:lpstr>
      <vt:lpstr>BLAIR: The Reluctant Reformer</vt:lpstr>
      <vt:lpstr>The Anatomy of Constitutional Reform</vt:lpstr>
      <vt:lpstr>Reputations!</vt:lpstr>
      <vt:lpstr>Constitutional reform</vt:lpstr>
      <vt:lpstr>Post War Reforms</vt:lpstr>
      <vt:lpstr>Blair’s reforms</vt:lpstr>
      <vt:lpstr>Blair’s Reforms cont’d</vt:lpstr>
      <vt:lpstr>Blair’s Reforms Cont’d</vt:lpstr>
      <vt:lpstr>PowerPoint Presentation</vt:lpstr>
      <vt:lpstr>Blair’s Reforms (cont’d)</vt:lpstr>
      <vt:lpstr>Categories of Reform under Blair</vt:lpstr>
      <vt:lpstr>Those to which the Party was already committed</vt:lpstr>
      <vt:lpstr>Electoral Reform</vt:lpstr>
      <vt:lpstr>But</vt:lpstr>
      <vt:lpstr>Subsequent manifestos</vt:lpstr>
      <vt:lpstr>Scottish and Welsh Devolution</vt:lpstr>
      <vt:lpstr>Scotland &amp; Wales Referendums</vt:lpstr>
      <vt:lpstr>New Assemblies</vt:lpstr>
      <vt:lpstr>The Good Friday Agreement</vt:lpstr>
      <vt:lpstr>The Greater London Assembly</vt:lpstr>
      <vt:lpstr>House of Lords Reform</vt:lpstr>
      <vt:lpstr>Lords Reform continued…</vt:lpstr>
      <vt:lpstr>PowerPoint Presentation</vt:lpstr>
      <vt:lpstr>The Human Rights Act</vt:lpstr>
      <vt:lpstr>The Freedom of Information Act</vt:lpstr>
      <vt:lpstr>Blair on the FOI</vt:lpstr>
      <vt:lpstr>The Political Parties, Elections and Referendums Act (2000)</vt:lpstr>
      <vt:lpstr>PowerPoint Presentation</vt:lpstr>
      <vt:lpstr>The North East Regional Assembly</vt:lpstr>
      <vt:lpstr>The Constitutional Reform Act 2005</vt:lpstr>
      <vt:lpstr>Why the reluctance?</vt:lpstr>
      <vt:lpstr>But</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BLAIR</dc:title>
  <dc:creator>Michael Pattison</dc:creator>
  <cp:lastModifiedBy>Michael Pattison</cp:lastModifiedBy>
  <cp:revision>45</cp:revision>
  <dcterms:created xsi:type="dcterms:W3CDTF">2016-03-26T10:51:36Z</dcterms:created>
  <dcterms:modified xsi:type="dcterms:W3CDTF">2016-04-11T20:31:19Z</dcterms:modified>
</cp:coreProperties>
</file>