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312" r:id="rId5"/>
    <p:sldId id="313" r:id="rId6"/>
    <p:sldId id="316" r:id="rId7"/>
    <p:sldId id="314" r:id="rId8"/>
    <p:sldId id="262" r:id="rId9"/>
    <p:sldId id="261" r:id="rId10"/>
    <p:sldId id="317" r:id="rId11"/>
    <p:sldId id="318" r:id="rId12"/>
    <p:sldId id="319" r:id="rId13"/>
    <p:sldId id="320" r:id="rId14"/>
    <p:sldId id="321" r:id="rId15"/>
    <p:sldId id="322" r:id="rId16"/>
    <p:sldId id="323" r:id="rId17"/>
    <p:sldId id="324" r:id="rId18"/>
    <p:sldId id="31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EA032DB-D2AB-4474-A472-852BAD16EFF6}" type="datetimeFigureOut">
              <a:rPr lang="en-GB" smtClean="0"/>
              <a:t>03/07/2017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566E267-EBDC-47DA-94B9-537256A0FC5C}"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032DB-D2AB-4474-A472-852BAD16EFF6}" type="datetimeFigureOut">
              <a:rPr lang="en-GB" smtClean="0"/>
              <a:t>03/07/2017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566E267-EBDC-47DA-94B9-537256A0FC5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032DB-D2AB-4474-A472-852BAD16EFF6}" type="datetimeFigureOut">
              <a:rPr lang="en-GB" smtClean="0"/>
              <a:t>03/07/2017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032DB-D2AB-4474-A472-852BAD16EFF6}" type="datetimeFigureOut">
              <a:rPr lang="en-GB" smtClean="0"/>
              <a:t>03/07/2017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032DB-D2AB-4474-A472-852BAD16EFF6}" type="datetimeFigureOut">
              <a:rPr lang="en-GB" smtClean="0"/>
              <a:t>03/07/2017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A032DB-D2AB-4474-A472-852BAD16EFF6}" type="datetimeFigureOut">
              <a:rPr lang="en-GB" smtClean="0"/>
              <a:t>03/07/2017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6E267-EBDC-47DA-94B9-537256A0FC5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EA032DB-D2AB-4474-A472-852BAD16EFF6}" type="datetimeFigureOut">
              <a:rPr lang="en-GB" smtClean="0"/>
              <a:t>03/07/2017</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566E267-EBDC-47DA-94B9-537256A0FC5C}"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ANARCHIsM</a:t>
            </a:r>
            <a:endParaRPr lang="en-GB" dirty="0"/>
          </a:p>
        </p:txBody>
      </p:sp>
      <p:pic>
        <p:nvPicPr>
          <p:cNvPr id="10" name="Picture 2" descr="Image result for cartoon of anarch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573016"/>
            <a:ext cx="1695450" cy="258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280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FF0000"/>
                </a:solidFill>
              </a:rPr>
              <a:t>Anti-clericalism</a:t>
            </a:r>
            <a:endParaRPr lang="en-GB" dirty="0">
              <a:solidFill>
                <a:srgbClr val="FF0000"/>
              </a:solidFill>
            </a:endParaRPr>
          </a:p>
        </p:txBody>
      </p:sp>
      <p:sp>
        <p:nvSpPr>
          <p:cNvPr id="3" name="Content Placeholder 2"/>
          <p:cNvSpPr>
            <a:spLocks noGrp="1"/>
          </p:cNvSpPr>
          <p:nvPr>
            <p:ph idx="1"/>
          </p:nvPr>
        </p:nvSpPr>
        <p:spPr>
          <a:xfrm>
            <a:off x="457200" y="1052736"/>
            <a:ext cx="8229600" cy="5256624"/>
          </a:xfrm>
        </p:spPr>
        <p:txBody>
          <a:bodyPr/>
          <a:lstStyle/>
          <a:p>
            <a:r>
              <a:rPr lang="en-GB" dirty="0" smtClean="0"/>
              <a:t>The Church and State often intertwined, especially in Catholic countries (Spain, France, Italy, S. America)</a:t>
            </a:r>
          </a:p>
          <a:p>
            <a:r>
              <a:rPr lang="en-GB" dirty="0" smtClean="0"/>
              <a:t>The church provides a moral authority which anarchists reject.</a:t>
            </a:r>
            <a:endParaRPr lang="en-GB" dirty="0"/>
          </a:p>
        </p:txBody>
      </p:sp>
      <p:pic>
        <p:nvPicPr>
          <p:cNvPr id="4" name="Picture 3"/>
          <p:cNvPicPr>
            <a:picLocks noChangeAspect="1"/>
          </p:cNvPicPr>
          <p:nvPr/>
        </p:nvPicPr>
        <p:blipFill>
          <a:blip r:embed="rId2"/>
          <a:stretch>
            <a:fillRect/>
          </a:stretch>
        </p:blipFill>
        <p:spPr>
          <a:xfrm>
            <a:off x="2555776" y="3457968"/>
            <a:ext cx="4608512" cy="3231255"/>
          </a:xfrm>
          <a:prstGeom prst="rect">
            <a:avLst/>
          </a:prstGeom>
        </p:spPr>
      </p:pic>
    </p:spTree>
    <p:extLst>
      <p:ext uri="{BB962C8B-B14F-4D97-AF65-F5344CB8AC3E}">
        <p14:creationId xmlns:p14="http://schemas.microsoft.com/office/powerpoint/2010/main" val="3181777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Economic Freedom</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Bakunin: “political power &amp; wealth are inseparable”</a:t>
            </a:r>
          </a:p>
          <a:p>
            <a:r>
              <a:rPr lang="en-GB" dirty="0" smtClean="0"/>
              <a:t>The ruling class exploits the masses (but, unlike Marx, the ruling class includes all who enjoy privilege and power….priests, the police, state officials, </a:t>
            </a:r>
            <a:r>
              <a:rPr lang="en-GB" dirty="0" err="1" smtClean="0"/>
              <a:t>etc</a:t>
            </a:r>
            <a:r>
              <a:rPr lang="en-GB" dirty="0" smtClean="0"/>
              <a:t>)</a:t>
            </a:r>
          </a:p>
          <a:p>
            <a:r>
              <a:rPr lang="en-GB" dirty="0" smtClean="0"/>
              <a:t>Like socialists, disapprove of property &amp; inequality</a:t>
            </a:r>
          </a:p>
          <a:p>
            <a:endParaRPr lang="en-GB" dirty="0"/>
          </a:p>
          <a:p>
            <a:r>
              <a:rPr lang="en-GB" i="1" dirty="0" smtClean="0"/>
              <a:t>(Why are some anarchists in favour of collectivism and others individualism?)</a:t>
            </a:r>
            <a:endParaRPr lang="en-GB" i="1" dirty="0"/>
          </a:p>
        </p:txBody>
      </p:sp>
    </p:spTree>
    <p:extLst>
      <p:ext uri="{BB962C8B-B14F-4D97-AF65-F5344CB8AC3E}">
        <p14:creationId xmlns:p14="http://schemas.microsoft.com/office/powerpoint/2010/main" val="3765037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Collectivism vs individualism</a:t>
            </a:r>
            <a:endParaRPr lang="en-GB" dirty="0"/>
          </a:p>
        </p:txBody>
      </p:sp>
      <p:sp>
        <p:nvSpPr>
          <p:cNvPr id="3" name="Content Placeholder 2"/>
          <p:cNvSpPr>
            <a:spLocks noGrp="1"/>
          </p:cNvSpPr>
          <p:nvPr>
            <p:ph idx="1"/>
          </p:nvPr>
        </p:nvSpPr>
        <p:spPr/>
        <p:txBody>
          <a:bodyPr/>
          <a:lstStyle/>
          <a:p>
            <a:r>
              <a:rPr lang="en-GB" dirty="0" smtClean="0"/>
              <a:t>Collectivist anarchists  (aka social anarchists) support co-operation and common ownership</a:t>
            </a:r>
          </a:p>
          <a:p>
            <a:r>
              <a:rPr lang="en-GB" dirty="0" smtClean="0"/>
              <a:t>Individualists support the free market.</a:t>
            </a:r>
            <a:endParaRPr lang="en-GB" dirty="0"/>
          </a:p>
        </p:txBody>
      </p:sp>
      <p:pic>
        <p:nvPicPr>
          <p:cNvPr id="4" name="Picture 3"/>
          <p:cNvPicPr>
            <a:picLocks noChangeAspect="1"/>
          </p:cNvPicPr>
          <p:nvPr/>
        </p:nvPicPr>
        <p:blipFill rotWithShape="1">
          <a:blip r:embed="rId2"/>
          <a:srcRect t="14091"/>
          <a:stretch/>
        </p:blipFill>
        <p:spPr>
          <a:xfrm>
            <a:off x="2919412" y="3218770"/>
            <a:ext cx="3305175" cy="3273152"/>
          </a:xfrm>
          <a:prstGeom prst="rect">
            <a:avLst/>
          </a:prstGeom>
        </p:spPr>
      </p:pic>
    </p:spTree>
    <p:extLst>
      <p:ext uri="{BB962C8B-B14F-4D97-AF65-F5344CB8AC3E}">
        <p14:creationId xmlns:p14="http://schemas.microsoft.com/office/powerpoint/2010/main" val="155321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Collectivists</a:t>
            </a:r>
            <a:endParaRPr lang="en-GB" dirty="0"/>
          </a:p>
        </p:txBody>
      </p:sp>
      <p:sp>
        <p:nvSpPr>
          <p:cNvPr id="3" name="Content Placeholder 2"/>
          <p:cNvSpPr>
            <a:spLocks noGrp="1"/>
          </p:cNvSpPr>
          <p:nvPr>
            <p:ph idx="1"/>
          </p:nvPr>
        </p:nvSpPr>
        <p:spPr/>
        <p:txBody>
          <a:bodyPr/>
          <a:lstStyle/>
          <a:p>
            <a:r>
              <a:rPr lang="en-GB" dirty="0" smtClean="0"/>
              <a:t>Kropotkin &amp; Proudhon: mutual aid (</a:t>
            </a:r>
            <a:r>
              <a:rPr lang="en-GB" dirty="0" smtClean="0">
                <a:solidFill>
                  <a:srgbClr val="FF0000"/>
                </a:solidFill>
              </a:rPr>
              <a:t>mutualism</a:t>
            </a:r>
            <a:r>
              <a:rPr lang="en-GB" dirty="0" smtClean="0"/>
              <a:t>): bargaining goods and services without profit.</a:t>
            </a:r>
          </a:p>
          <a:p>
            <a:r>
              <a:rPr lang="en-GB" dirty="0" smtClean="0"/>
              <a:t>Bakunin: “Social solidarity is the first human law”</a:t>
            </a:r>
          </a:p>
          <a:p>
            <a:r>
              <a:rPr lang="en-GB" dirty="0" smtClean="0"/>
              <a:t>Proudhon distinction between ‘property’ and ‘possessions’ (</a:t>
            </a:r>
            <a:r>
              <a:rPr lang="en-GB" b="1" i="1" dirty="0" smtClean="0">
                <a:solidFill>
                  <a:srgbClr val="FF0000"/>
                </a:solidFill>
              </a:rPr>
              <a:t>Property</a:t>
            </a:r>
            <a:r>
              <a:rPr lang="en-GB" dirty="0" smtClean="0"/>
              <a:t> is theft)</a:t>
            </a:r>
          </a:p>
          <a:p>
            <a:r>
              <a:rPr lang="en-GB" dirty="0" smtClean="0"/>
              <a:t>Anarchists argue that Marx’s vanguard state would be corrupt and the state must be abolished.</a:t>
            </a:r>
            <a:endParaRPr lang="en-GB" dirty="0"/>
          </a:p>
        </p:txBody>
      </p:sp>
    </p:spTree>
    <p:extLst>
      <p:ext uri="{BB962C8B-B14F-4D97-AF65-F5344CB8AC3E}">
        <p14:creationId xmlns:p14="http://schemas.microsoft.com/office/powerpoint/2010/main" val="260327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Collectivists (cont’d)</a:t>
            </a:r>
            <a:endParaRPr lang="en-GB" dirty="0"/>
          </a:p>
        </p:txBody>
      </p:sp>
      <p:sp>
        <p:nvSpPr>
          <p:cNvPr id="3" name="Content Placeholder 2"/>
          <p:cNvSpPr>
            <a:spLocks noGrp="1"/>
          </p:cNvSpPr>
          <p:nvPr>
            <p:ph idx="1"/>
          </p:nvPr>
        </p:nvSpPr>
        <p:spPr/>
        <p:txBody>
          <a:bodyPr/>
          <a:lstStyle/>
          <a:p>
            <a:r>
              <a:rPr lang="en-GB" dirty="0" smtClean="0">
                <a:solidFill>
                  <a:srgbClr val="FF0000"/>
                </a:solidFill>
              </a:rPr>
              <a:t>Anarcho-syndicalism:</a:t>
            </a:r>
            <a:r>
              <a:rPr lang="en-GB" dirty="0" smtClean="0"/>
              <a:t> emerged through the trade unions (</a:t>
            </a:r>
            <a:r>
              <a:rPr lang="en-GB" dirty="0" err="1" smtClean="0"/>
              <a:t>esp</a:t>
            </a:r>
            <a:r>
              <a:rPr lang="en-GB" dirty="0" smtClean="0"/>
              <a:t> France): class war.</a:t>
            </a:r>
          </a:p>
          <a:p>
            <a:r>
              <a:rPr lang="en-GB" dirty="0" smtClean="0"/>
              <a:t>Sorel: revolution through a general strike.</a:t>
            </a:r>
          </a:p>
          <a:p>
            <a:r>
              <a:rPr lang="en-GB" dirty="0" err="1" smtClean="0">
                <a:solidFill>
                  <a:srgbClr val="FF0000"/>
                </a:solidFill>
              </a:rPr>
              <a:t>Anarcho</a:t>
            </a:r>
            <a:r>
              <a:rPr lang="en-GB" dirty="0">
                <a:solidFill>
                  <a:srgbClr val="FF0000"/>
                </a:solidFill>
              </a:rPr>
              <a:t>-</a:t>
            </a:r>
            <a:r>
              <a:rPr lang="en-GB" dirty="0" smtClean="0">
                <a:solidFill>
                  <a:srgbClr val="FF0000"/>
                </a:solidFill>
              </a:rPr>
              <a:t>communism: </a:t>
            </a:r>
            <a:r>
              <a:rPr lang="en-GB" dirty="0" smtClean="0"/>
              <a:t> human capacity for co-operation – shared communal existence. Kropotkin: Darwinian evolution leads to social solidarity for success.</a:t>
            </a:r>
          </a:p>
          <a:p>
            <a:r>
              <a:rPr lang="en-GB" dirty="0" smtClean="0"/>
              <a:t>Communes allow collective endeavour (solidarity); direct democracy &amp; human interaction (‘</a:t>
            </a:r>
            <a:r>
              <a:rPr lang="en-GB" b="1" i="1" dirty="0" smtClean="0">
                <a:solidFill>
                  <a:srgbClr val="FF0000"/>
                </a:solidFill>
              </a:rPr>
              <a:t>communism</a:t>
            </a:r>
            <a:r>
              <a:rPr lang="en-GB" dirty="0" smtClean="0"/>
              <a:t>’).</a:t>
            </a:r>
            <a:endParaRPr lang="en-GB" dirty="0"/>
          </a:p>
        </p:txBody>
      </p:sp>
    </p:spTree>
    <p:extLst>
      <p:ext uri="{BB962C8B-B14F-4D97-AF65-F5344CB8AC3E}">
        <p14:creationId xmlns:p14="http://schemas.microsoft.com/office/powerpoint/2010/main" val="146365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Individualists</a:t>
            </a:r>
            <a:endParaRPr lang="en-GB" dirty="0"/>
          </a:p>
        </p:txBody>
      </p:sp>
      <p:sp>
        <p:nvSpPr>
          <p:cNvPr id="3" name="Content Placeholder 2"/>
          <p:cNvSpPr>
            <a:spLocks noGrp="1"/>
          </p:cNvSpPr>
          <p:nvPr>
            <p:ph idx="1"/>
          </p:nvPr>
        </p:nvSpPr>
        <p:spPr/>
        <p:txBody>
          <a:bodyPr>
            <a:normAutofit lnSpcReduction="10000"/>
          </a:bodyPr>
          <a:lstStyle/>
          <a:p>
            <a:r>
              <a:rPr lang="en-GB" dirty="0" smtClean="0"/>
              <a:t>Godwin: individual sovereign (extreme classical liberalism).</a:t>
            </a:r>
          </a:p>
          <a:p>
            <a:r>
              <a:rPr lang="en-GB" dirty="0" smtClean="0"/>
              <a:t>No need even for a police force or constitutions.</a:t>
            </a:r>
          </a:p>
          <a:p>
            <a:r>
              <a:rPr lang="en-GB" dirty="0" smtClean="0">
                <a:solidFill>
                  <a:srgbClr val="FF0000"/>
                </a:solidFill>
              </a:rPr>
              <a:t>Egoism</a:t>
            </a:r>
            <a:r>
              <a:rPr lang="en-GB" dirty="0" smtClean="0"/>
              <a:t>: </a:t>
            </a:r>
            <a:r>
              <a:rPr lang="en-GB" dirty="0" err="1" smtClean="0"/>
              <a:t>Stirner</a:t>
            </a:r>
            <a:r>
              <a:rPr lang="en-GB" dirty="0" smtClean="0"/>
              <a:t> – individual at the centre of the moral universe. </a:t>
            </a:r>
          </a:p>
          <a:p>
            <a:r>
              <a:rPr lang="en-GB" dirty="0" smtClean="0">
                <a:solidFill>
                  <a:srgbClr val="FF0000"/>
                </a:solidFill>
              </a:rPr>
              <a:t>Libertarianism</a:t>
            </a:r>
            <a:r>
              <a:rPr lang="en-GB" dirty="0" smtClean="0"/>
              <a:t>: Thoreau “That government is best which governs not at all” (misquote Jefferson).</a:t>
            </a:r>
          </a:p>
          <a:p>
            <a:r>
              <a:rPr lang="en-GB" dirty="0" smtClean="0"/>
              <a:t>Tucker: ‘labour-for-labour’ exchange. Labour exchanged for a promise of work in kind.</a:t>
            </a:r>
            <a:endParaRPr lang="en-GB" dirty="0"/>
          </a:p>
        </p:txBody>
      </p:sp>
    </p:spTree>
    <p:extLst>
      <p:ext uri="{BB962C8B-B14F-4D97-AF65-F5344CB8AC3E}">
        <p14:creationId xmlns:p14="http://schemas.microsoft.com/office/powerpoint/2010/main" val="102481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Individualists (cont’d)</a:t>
            </a:r>
            <a:endParaRPr lang="en-GB" dirty="0"/>
          </a:p>
        </p:txBody>
      </p:sp>
      <p:sp>
        <p:nvSpPr>
          <p:cNvPr id="3" name="Content Placeholder 2"/>
          <p:cNvSpPr>
            <a:spLocks noGrp="1"/>
          </p:cNvSpPr>
          <p:nvPr>
            <p:ph idx="1"/>
          </p:nvPr>
        </p:nvSpPr>
        <p:spPr>
          <a:xfrm>
            <a:off x="457200" y="1124744"/>
            <a:ext cx="8229600" cy="5184616"/>
          </a:xfrm>
        </p:spPr>
        <p:txBody>
          <a:bodyPr/>
          <a:lstStyle/>
          <a:p>
            <a:r>
              <a:rPr lang="en-GB" dirty="0" smtClean="0">
                <a:solidFill>
                  <a:srgbClr val="FF0000"/>
                </a:solidFill>
              </a:rPr>
              <a:t>Anarcho-capitalists: </a:t>
            </a:r>
            <a:r>
              <a:rPr lang="en-GB" dirty="0" err="1" smtClean="0"/>
              <a:t>Nozick</a:t>
            </a:r>
            <a:r>
              <a:rPr lang="en-GB" dirty="0" smtClean="0"/>
              <a:t>, Ayn Rand, </a:t>
            </a:r>
            <a:r>
              <a:rPr lang="en-GB" dirty="0" err="1" smtClean="0"/>
              <a:t>etc</a:t>
            </a:r>
            <a:r>
              <a:rPr lang="en-GB" dirty="0" smtClean="0"/>
              <a:t> -  free market, limited government (protecting rights).</a:t>
            </a:r>
          </a:p>
          <a:p>
            <a:r>
              <a:rPr lang="en-GB" dirty="0" err="1" smtClean="0"/>
              <a:t>Rothbard</a:t>
            </a:r>
            <a:r>
              <a:rPr lang="en-GB" dirty="0" smtClean="0"/>
              <a:t>: private police and courts.</a:t>
            </a:r>
          </a:p>
          <a:p>
            <a:endParaRPr lang="en-GB" dirty="0"/>
          </a:p>
          <a:p>
            <a:endParaRPr lang="en-GB" dirty="0" smtClean="0"/>
          </a:p>
          <a:p>
            <a:endParaRPr lang="en-GB" dirty="0"/>
          </a:p>
          <a:p>
            <a:endParaRPr lang="en-GB" dirty="0" smtClean="0"/>
          </a:p>
          <a:p>
            <a:endParaRPr lang="en-GB" dirty="0"/>
          </a:p>
        </p:txBody>
      </p:sp>
      <p:pic>
        <p:nvPicPr>
          <p:cNvPr id="4" name="Picture 3"/>
          <p:cNvPicPr>
            <a:picLocks noChangeAspect="1"/>
          </p:cNvPicPr>
          <p:nvPr/>
        </p:nvPicPr>
        <p:blipFill>
          <a:blip r:embed="rId2"/>
          <a:stretch>
            <a:fillRect/>
          </a:stretch>
        </p:blipFill>
        <p:spPr>
          <a:xfrm>
            <a:off x="2483768" y="3212976"/>
            <a:ext cx="3909515" cy="3379839"/>
          </a:xfrm>
          <a:prstGeom prst="rect">
            <a:avLst/>
          </a:prstGeom>
        </p:spPr>
      </p:pic>
    </p:spTree>
    <p:extLst>
      <p:ext uri="{BB962C8B-B14F-4D97-AF65-F5344CB8AC3E}">
        <p14:creationId xmlns:p14="http://schemas.microsoft.com/office/powerpoint/2010/main" val="277362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Achieved by…</a:t>
            </a:r>
            <a:endParaRPr lang="en-GB" dirty="0"/>
          </a:p>
        </p:txBody>
      </p:sp>
      <p:sp>
        <p:nvSpPr>
          <p:cNvPr id="3" name="Content Placeholder 2"/>
          <p:cNvSpPr>
            <a:spLocks noGrp="1"/>
          </p:cNvSpPr>
          <p:nvPr>
            <p:ph idx="1"/>
          </p:nvPr>
        </p:nvSpPr>
        <p:spPr/>
        <p:txBody>
          <a:bodyPr/>
          <a:lstStyle/>
          <a:p>
            <a:r>
              <a:rPr lang="en-GB" dirty="0" smtClean="0">
                <a:solidFill>
                  <a:srgbClr val="FF0000"/>
                </a:solidFill>
              </a:rPr>
              <a:t>Revolution:</a:t>
            </a:r>
            <a:r>
              <a:rPr lang="en-GB" dirty="0" smtClean="0"/>
              <a:t> Bakunin, Zapata, etc. Often associated with terrorism (</a:t>
            </a:r>
            <a:r>
              <a:rPr lang="en-GB" dirty="0" err="1" smtClean="0"/>
              <a:t>eg</a:t>
            </a:r>
            <a:r>
              <a:rPr lang="en-GB" dirty="0" smtClean="0"/>
              <a:t> the Angry Brigade)</a:t>
            </a:r>
          </a:p>
          <a:p>
            <a:r>
              <a:rPr lang="en-GB" dirty="0" smtClean="0">
                <a:solidFill>
                  <a:srgbClr val="FF0000"/>
                </a:solidFill>
              </a:rPr>
              <a:t>Direct Action: </a:t>
            </a:r>
            <a:r>
              <a:rPr lang="en-GB" dirty="0" smtClean="0"/>
              <a:t>Sorel – general strike. Anti-globalisation: Occupy/Noam Chomsky</a:t>
            </a:r>
          </a:p>
          <a:p>
            <a:r>
              <a:rPr lang="en-GB" dirty="0" smtClean="0">
                <a:solidFill>
                  <a:srgbClr val="FF0000"/>
                </a:solidFill>
              </a:rPr>
              <a:t>Pacifism: </a:t>
            </a:r>
            <a:r>
              <a:rPr lang="en-GB" dirty="0" smtClean="0"/>
              <a:t>Tolstoy, Ghandi, etc. Tolstoy: return to simple peasant existence; Ghandi </a:t>
            </a:r>
            <a:r>
              <a:rPr lang="en-GB" i="1" dirty="0" err="1" smtClean="0"/>
              <a:t>satyagaraha</a:t>
            </a:r>
            <a:r>
              <a:rPr lang="en-GB" dirty="0" smtClean="0"/>
              <a:t>, non-violent non-cooperation.</a:t>
            </a:r>
            <a:endParaRPr lang="en-GB" dirty="0"/>
          </a:p>
        </p:txBody>
      </p:sp>
    </p:spTree>
    <p:extLst>
      <p:ext uri="{BB962C8B-B14F-4D97-AF65-F5344CB8AC3E}">
        <p14:creationId xmlns:p14="http://schemas.microsoft.com/office/powerpoint/2010/main" val="3618069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p:txBody>
      </p:sp>
      <p:pic>
        <p:nvPicPr>
          <p:cNvPr id="6" name="Picture 5"/>
          <p:cNvPicPr>
            <a:picLocks noChangeAspect="1"/>
          </p:cNvPicPr>
          <p:nvPr/>
        </p:nvPicPr>
        <p:blipFill>
          <a:blip r:embed="rId2"/>
          <a:stretch>
            <a:fillRect/>
          </a:stretch>
        </p:blipFill>
        <p:spPr>
          <a:xfrm>
            <a:off x="2171142" y="1513879"/>
            <a:ext cx="4801716" cy="4777707"/>
          </a:xfrm>
          <a:prstGeom prst="rect">
            <a:avLst/>
          </a:prstGeom>
        </p:spPr>
      </p:pic>
    </p:spTree>
    <p:extLst>
      <p:ext uri="{BB962C8B-B14F-4D97-AF65-F5344CB8AC3E}">
        <p14:creationId xmlns:p14="http://schemas.microsoft.com/office/powerpoint/2010/main" val="45862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Past Questions (15 mark)</a:t>
            </a:r>
            <a:endParaRPr lang="en-GB" dirty="0"/>
          </a:p>
        </p:txBody>
      </p:sp>
      <p:sp>
        <p:nvSpPr>
          <p:cNvPr id="3" name="Content Placeholder 2"/>
          <p:cNvSpPr>
            <a:spLocks noGrp="1"/>
          </p:cNvSpPr>
          <p:nvPr>
            <p:ph idx="1"/>
          </p:nvPr>
        </p:nvSpPr>
        <p:spPr>
          <a:xfrm>
            <a:off x="457200" y="980728"/>
            <a:ext cx="8229600" cy="5328632"/>
          </a:xfrm>
        </p:spPr>
        <p:txBody>
          <a:bodyPr>
            <a:normAutofit fontScale="85000" lnSpcReduction="20000"/>
          </a:bodyPr>
          <a:lstStyle/>
          <a:p>
            <a:r>
              <a:rPr lang="en-GB" dirty="0"/>
              <a:t>Explain the link between anarchism and </a:t>
            </a:r>
            <a:r>
              <a:rPr lang="en-GB" dirty="0">
                <a:solidFill>
                  <a:srgbClr val="FF0000"/>
                </a:solidFill>
              </a:rPr>
              <a:t>individualism</a:t>
            </a:r>
            <a:r>
              <a:rPr lang="en-GB" dirty="0"/>
              <a:t> (x2)</a:t>
            </a:r>
          </a:p>
          <a:p>
            <a:r>
              <a:rPr lang="en-GB" dirty="0"/>
              <a:t>Explain the link between anarchism and </a:t>
            </a:r>
            <a:r>
              <a:rPr lang="en-GB" dirty="0">
                <a:solidFill>
                  <a:srgbClr val="FF0000"/>
                </a:solidFill>
              </a:rPr>
              <a:t>collectivism</a:t>
            </a:r>
            <a:r>
              <a:rPr lang="en-GB" dirty="0" smtClean="0">
                <a:solidFill>
                  <a:srgbClr val="FF0000"/>
                </a:solidFill>
              </a:rPr>
              <a:t>. </a:t>
            </a:r>
            <a:r>
              <a:rPr lang="en-GB" smtClean="0">
                <a:solidFill>
                  <a:srgbClr val="FF0000"/>
                </a:solidFill>
              </a:rPr>
              <a:t>(reconcile collectivism </a:t>
            </a:r>
            <a:r>
              <a:rPr lang="en-GB" dirty="0" smtClean="0">
                <a:solidFill>
                  <a:srgbClr val="FF0000"/>
                </a:solidFill>
              </a:rPr>
              <a:t>&amp; freedom?)</a:t>
            </a:r>
            <a:endParaRPr lang="en-GB" dirty="0">
              <a:solidFill>
                <a:srgbClr val="FF0000"/>
              </a:solidFill>
            </a:endParaRPr>
          </a:p>
          <a:p>
            <a:r>
              <a:rPr lang="en-GB" i="1" dirty="0"/>
              <a:t>On what grounds have anarchists rejected constitutionalism and consent</a:t>
            </a:r>
            <a:r>
              <a:rPr lang="en-GB" i="1" dirty="0" smtClean="0"/>
              <a:t>? (so </a:t>
            </a:r>
            <a:r>
              <a:rPr lang="en-GB" b="1" i="1" dirty="0" smtClean="0">
                <a:solidFill>
                  <a:srgbClr val="FF0000"/>
                </a:solidFill>
              </a:rPr>
              <a:t>oppose the state</a:t>
            </a:r>
            <a:r>
              <a:rPr lang="en-GB" i="1" dirty="0" smtClean="0"/>
              <a:t>)</a:t>
            </a:r>
            <a:endParaRPr lang="en-GB" dirty="0"/>
          </a:p>
          <a:p>
            <a:r>
              <a:rPr lang="en-GB" i="1" dirty="0"/>
              <a:t>On what grounds do anarchists believe in the possibility of a stateless society? </a:t>
            </a:r>
            <a:endParaRPr lang="en-GB" dirty="0"/>
          </a:p>
          <a:p>
            <a:r>
              <a:rPr lang="en-GB" i="1" dirty="0"/>
              <a:t>Why do anarchists view the state as inherently evil and oppressive? (x2)</a:t>
            </a:r>
            <a:endParaRPr lang="en-GB" dirty="0"/>
          </a:p>
          <a:p>
            <a:r>
              <a:rPr lang="en-GB" dirty="0"/>
              <a:t>How and why have anarchists been associated with socialism</a:t>
            </a:r>
            <a:r>
              <a:rPr lang="en-GB" dirty="0" smtClean="0"/>
              <a:t>? (</a:t>
            </a:r>
            <a:r>
              <a:rPr lang="en-GB" b="1" i="1" dirty="0" smtClean="0">
                <a:solidFill>
                  <a:srgbClr val="FF0000"/>
                </a:solidFill>
              </a:rPr>
              <a:t>is anarchism socialism without the state?)</a:t>
            </a:r>
            <a:endParaRPr lang="en-GB" b="1" i="1" dirty="0">
              <a:solidFill>
                <a:srgbClr val="FF0000"/>
              </a:solidFill>
            </a:endParaRPr>
          </a:p>
          <a:p>
            <a:r>
              <a:rPr lang="en-GB" dirty="0"/>
              <a:t>How does the anarchist view of the state differ from the Marxist view?</a:t>
            </a:r>
          </a:p>
          <a:p>
            <a:r>
              <a:rPr lang="en-GB" dirty="0"/>
              <a:t>How and why has anarchism been linked to communism? </a:t>
            </a:r>
          </a:p>
        </p:txBody>
      </p:sp>
    </p:spTree>
    <p:extLst>
      <p:ext uri="{BB962C8B-B14F-4D97-AF65-F5344CB8AC3E}">
        <p14:creationId xmlns:p14="http://schemas.microsoft.com/office/powerpoint/2010/main" val="3413524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Past Questions (45 Mark)</a:t>
            </a:r>
            <a:endParaRPr lang="en-GB" dirty="0"/>
          </a:p>
        </p:txBody>
      </p:sp>
      <p:sp>
        <p:nvSpPr>
          <p:cNvPr id="3" name="Content Placeholder 2"/>
          <p:cNvSpPr>
            <a:spLocks noGrp="1"/>
          </p:cNvSpPr>
          <p:nvPr>
            <p:ph idx="1"/>
          </p:nvPr>
        </p:nvSpPr>
        <p:spPr>
          <a:xfrm>
            <a:off x="457200" y="908720"/>
            <a:ext cx="8229600" cy="5760640"/>
          </a:xfrm>
        </p:spPr>
        <p:txBody>
          <a:bodyPr>
            <a:normAutofit/>
          </a:bodyPr>
          <a:lstStyle/>
          <a:p>
            <a:endParaRPr lang="en-GB" dirty="0" smtClean="0"/>
          </a:p>
          <a:p>
            <a:r>
              <a:rPr lang="en-GB" dirty="0"/>
              <a:t>To what extent is anarchism a </a:t>
            </a:r>
            <a:r>
              <a:rPr lang="en-GB" dirty="0">
                <a:solidFill>
                  <a:srgbClr val="FF0000"/>
                </a:solidFill>
              </a:rPr>
              <a:t>single doctrine</a:t>
            </a:r>
            <a:r>
              <a:rPr lang="en-GB" dirty="0"/>
              <a:t>?</a:t>
            </a:r>
          </a:p>
          <a:p>
            <a:r>
              <a:rPr lang="en-GB" dirty="0"/>
              <a:t>‘Anarchism is </a:t>
            </a:r>
            <a:r>
              <a:rPr lang="en-GB" dirty="0">
                <a:solidFill>
                  <a:srgbClr val="FF0000"/>
                </a:solidFill>
              </a:rPr>
              <a:t>closer to liberalism </a:t>
            </a:r>
            <a:r>
              <a:rPr lang="en-GB" dirty="0"/>
              <a:t>than it is to socialism.’ Discuss. </a:t>
            </a:r>
          </a:p>
          <a:p>
            <a:r>
              <a:rPr lang="en-GB" i="1" dirty="0"/>
              <a:t>‘The notion of a </a:t>
            </a:r>
            <a:r>
              <a:rPr lang="en-GB" b="1" i="1" dirty="0"/>
              <a:t>stateless society</a:t>
            </a:r>
            <a:r>
              <a:rPr lang="en-GB" i="1" dirty="0"/>
              <a:t> is merely an anarchist fantasy.’ Discuss. </a:t>
            </a:r>
            <a:endParaRPr lang="en-GB" dirty="0"/>
          </a:p>
          <a:p>
            <a:r>
              <a:rPr lang="en-GB" i="1" dirty="0"/>
              <a:t>To what extent do anarchists agree about the nature of the future </a:t>
            </a:r>
            <a:r>
              <a:rPr lang="en-GB" b="1" i="1" dirty="0"/>
              <a:t>anarchist society</a:t>
            </a:r>
            <a:r>
              <a:rPr lang="en-GB" i="1" dirty="0"/>
              <a:t>? </a:t>
            </a:r>
            <a:endParaRPr lang="en-GB" dirty="0"/>
          </a:p>
          <a:p>
            <a:r>
              <a:rPr lang="en-GB" i="1" dirty="0"/>
              <a:t>‘</a:t>
            </a:r>
            <a:r>
              <a:rPr lang="en-GB" b="1" i="1" dirty="0"/>
              <a:t>Anarchists demand</a:t>
            </a:r>
            <a:r>
              <a:rPr lang="en-GB" i="1" dirty="0"/>
              <a:t> the impossible.’ Discuss. </a:t>
            </a:r>
            <a:r>
              <a:rPr lang="en-GB" b="1" i="1" dirty="0" smtClean="0">
                <a:solidFill>
                  <a:srgbClr val="FF0000"/>
                </a:solidFill>
              </a:rPr>
              <a:t>(Is it utopian)</a:t>
            </a:r>
            <a:endParaRPr lang="en-GB" b="1" dirty="0">
              <a:solidFill>
                <a:srgbClr val="FF0000"/>
              </a:solidFill>
            </a:endParaRPr>
          </a:p>
          <a:p>
            <a:endParaRPr lang="en-GB" dirty="0" smtClean="0"/>
          </a:p>
          <a:p>
            <a:endParaRPr lang="en-GB" dirty="0"/>
          </a:p>
        </p:txBody>
      </p:sp>
    </p:spTree>
    <p:extLst>
      <p:ext uri="{BB962C8B-B14F-4D97-AF65-F5344CB8AC3E}">
        <p14:creationId xmlns:p14="http://schemas.microsoft.com/office/powerpoint/2010/main" val="20627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r>
              <a:rPr lang="en-GB" dirty="0" smtClean="0"/>
              <a:t>1. To understand the origins of Anarchism</a:t>
            </a:r>
          </a:p>
          <a:p>
            <a:r>
              <a:rPr lang="en-GB" dirty="0" smtClean="0"/>
              <a:t>To identify its core principles</a:t>
            </a:r>
          </a:p>
          <a:p>
            <a:r>
              <a:rPr lang="en-GB" dirty="0" smtClean="0"/>
              <a:t>To recognise its strands and links to socialism/liberalism</a:t>
            </a:r>
          </a:p>
          <a:p>
            <a:r>
              <a:rPr lang="en-GB" dirty="0" smtClean="0"/>
              <a:t>To place key thinkers within </a:t>
            </a:r>
            <a:r>
              <a:rPr lang="en-GB" smtClean="0"/>
              <a:t>those strands</a:t>
            </a:r>
            <a:r>
              <a:rPr lang="en-GB" dirty="0" smtClean="0"/>
              <a:t>.</a:t>
            </a:r>
            <a:endParaRPr lang="en-GB" dirty="0"/>
          </a:p>
        </p:txBody>
      </p:sp>
    </p:spTree>
    <p:extLst>
      <p:ext uri="{BB962C8B-B14F-4D97-AF65-F5344CB8AC3E}">
        <p14:creationId xmlns:p14="http://schemas.microsoft.com/office/powerpoint/2010/main" val="335355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Origins</a:t>
            </a:r>
            <a:endParaRPr lang="en-GB" dirty="0"/>
          </a:p>
        </p:txBody>
      </p:sp>
      <p:sp>
        <p:nvSpPr>
          <p:cNvPr id="5" name="Content Placeholder 4"/>
          <p:cNvSpPr>
            <a:spLocks noGrp="1"/>
          </p:cNvSpPr>
          <p:nvPr>
            <p:ph idx="1"/>
          </p:nvPr>
        </p:nvSpPr>
        <p:spPr>
          <a:xfrm>
            <a:off x="539552" y="1156880"/>
            <a:ext cx="8147248" cy="5440472"/>
          </a:xfrm>
        </p:spPr>
        <p:txBody>
          <a:bodyPr>
            <a:normAutofit fontScale="92500" lnSpcReduction="10000"/>
          </a:bodyPr>
          <a:lstStyle/>
          <a:p>
            <a:r>
              <a:rPr lang="en-GB" dirty="0" smtClean="0"/>
              <a:t>Complex</a:t>
            </a:r>
          </a:p>
          <a:p>
            <a:r>
              <a:rPr lang="en-GB" dirty="0" smtClean="0"/>
              <a:t>Ancient Greek: “without rule”</a:t>
            </a:r>
          </a:p>
          <a:p>
            <a:endParaRPr lang="en-GB" dirty="0"/>
          </a:p>
          <a:p>
            <a:endParaRPr lang="en-GB" dirty="0" smtClean="0"/>
          </a:p>
          <a:p>
            <a:endParaRPr lang="en-GB" dirty="0"/>
          </a:p>
          <a:p>
            <a:endParaRPr lang="en-GB" dirty="0" smtClean="0"/>
          </a:p>
          <a:p>
            <a:r>
              <a:rPr lang="en-GB" dirty="0" smtClean="0"/>
              <a:t>Principles laid down by William Godwin, </a:t>
            </a:r>
            <a:r>
              <a:rPr lang="en-GB" i="1" dirty="0" smtClean="0"/>
              <a:t>Essay Concerning Political Justice </a:t>
            </a:r>
            <a:r>
              <a:rPr lang="en-GB" dirty="0" smtClean="0"/>
              <a:t>(1793)</a:t>
            </a:r>
          </a:p>
          <a:p>
            <a:r>
              <a:rPr lang="en-GB" dirty="0" smtClean="0"/>
              <a:t>Used in French revolution </a:t>
            </a:r>
          </a:p>
          <a:p>
            <a:r>
              <a:rPr lang="en-GB" dirty="0" smtClean="0">
                <a:solidFill>
                  <a:srgbClr val="FF0000"/>
                </a:solidFill>
              </a:rPr>
              <a:t>BUT</a:t>
            </a:r>
            <a:r>
              <a:rPr lang="en-GB" dirty="0" smtClean="0"/>
              <a:t> Proudhon (1870) first used as a systematic ideology.</a:t>
            </a:r>
          </a:p>
          <a:p>
            <a:r>
              <a:rPr lang="en-GB" dirty="0" smtClean="0"/>
              <a:t>Growth of powerful nation states in 19</a:t>
            </a:r>
            <a:r>
              <a:rPr lang="en-GB" baseline="30000" dirty="0" smtClean="0"/>
              <a:t>th</a:t>
            </a:r>
            <a:r>
              <a:rPr lang="en-GB" dirty="0" smtClean="0"/>
              <a:t> century</a:t>
            </a:r>
            <a:endParaRPr lang="en-GB" dirty="0"/>
          </a:p>
        </p:txBody>
      </p:sp>
      <p:pic>
        <p:nvPicPr>
          <p:cNvPr id="9" name="Picture 4" descr="Th Ultimates 012 - page 39-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132856"/>
            <a:ext cx="2143125" cy="159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227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Proudhon</a:t>
            </a:r>
            <a:endParaRPr lang="en-GB" dirty="0"/>
          </a:p>
        </p:txBody>
      </p:sp>
      <p:sp>
        <p:nvSpPr>
          <p:cNvPr id="3" name="Content Placeholder 2"/>
          <p:cNvSpPr>
            <a:spLocks noGrp="1"/>
          </p:cNvSpPr>
          <p:nvPr>
            <p:ph idx="1"/>
          </p:nvPr>
        </p:nvSpPr>
        <p:spPr>
          <a:xfrm>
            <a:off x="301624" y="836713"/>
            <a:ext cx="8385175" cy="5775118"/>
          </a:xfrm>
        </p:spPr>
        <p:txBody>
          <a:bodyPr>
            <a:normAutofit fontScale="77500" lnSpcReduction="20000"/>
          </a:bodyPr>
          <a:lstStyle/>
          <a:p>
            <a:r>
              <a:rPr lang="en-GB" dirty="0" smtClean="0"/>
              <a:t>Voted against the French Constitution “because it was a constitution” (1848) </a:t>
            </a:r>
          </a:p>
          <a:p>
            <a:r>
              <a:rPr lang="en-GB" dirty="0" smtClean="0"/>
              <a:t>“Democracy is nothing but the Tyranny of Majorities”</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b="1" dirty="0" smtClean="0"/>
              <a:t>To be governed is to be watched over, inspected, spied on, directed, legislated at, regulated, docketed, indoctrinated, preached at, controlled, assessed, weighed, censored, ordered about, by men who have neither the right, nor the knowledge, nor the virtue.</a:t>
            </a:r>
            <a:r>
              <a:rPr lang="en-GB" dirty="0" smtClean="0"/>
              <a:t> </a:t>
            </a:r>
          </a:p>
          <a:p>
            <a:endParaRPr lang="en-GB" dirty="0"/>
          </a:p>
        </p:txBody>
      </p:sp>
      <p:pic>
        <p:nvPicPr>
          <p:cNvPr id="5" name="Picture 2" descr="Image result for Proudh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988840"/>
            <a:ext cx="2293156"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955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Syndicalism</a:t>
            </a:r>
            <a:endParaRPr lang="en-GB" dirty="0"/>
          </a:p>
        </p:txBody>
      </p:sp>
      <p:sp>
        <p:nvSpPr>
          <p:cNvPr id="3" name="Content Placeholder 2"/>
          <p:cNvSpPr>
            <a:spLocks noGrp="1"/>
          </p:cNvSpPr>
          <p:nvPr>
            <p:ph idx="1"/>
          </p:nvPr>
        </p:nvSpPr>
        <p:spPr/>
        <p:txBody>
          <a:bodyPr/>
          <a:lstStyle/>
          <a:p>
            <a:r>
              <a:rPr lang="en-GB" dirty="0" smtClean="0"/>
              <a:t>Popular in France, Spain &amp; Italy in early 20</a:t>
            </a:r>
            <a:r>
              <a:rPr lang="en-GB" baseline="30000" dirty="0" smtClean="0"/>
              <a:t>th</a:t>
            </a:r>
            <a:r>
              <a:rPr lang="en-GB" dirty="0" smtClean="0"/>
              <a:t> century</a:t>
            </a:r>
          </a:p>
          <a:p>
            <a:r>
              <a:rPr lang="en-GB" dirty="0" smtClean="0"/>
              <a:t>CGT union (France) dominated by anarchists</a:t>
            </a:r>
          </a:p>
          <a:p>
            <a:r>
              <a:rPr lang="en-GB" dirty="0" smtClean="0"/>
              <a:t>Also emerged in Latin America</a:t>
            </a:r>
          </a:p>
          <a:p>
            <a:r>
              <a:rPr lang="en-GB" dirty="0" smtClean="0"/>
              <a:t>Influenced the Mexican revolution, led by Emiliano Zapata</a:t>
            </a:r>
          </a:p>
          <a:p>
            <a:r>
              <a:rPr lang="en-GB" dirty="0" smtClean="0"/>
              <a:t>Weakened by spread of authoritarian </a:t>
            </a:r>
            <a:r>
              <a:rPr lang="en-GB" dirty="0" smtClean="0"/>
              <a:t>regimes</a:t>
            </a:r>
            <a:endParaRPr lang="en-GB" dirty="0"/>
          </a:p>
        </p:txBody>
      </p:sp>
    </p:spTree>
    <p:extLst>
      <p:ext uri="{BB962C8B-B14F-4D97-AF65-F5344CB8AC3E}">
        <p14:creationId xmlns:p14="http://schemas.microsoft.com/office/powerpoint/2010/main" val="3394335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fontScale="92500"/>
          </a:bodyPr>
          <a:lstStyle/>
          <a:p>
            <a:r>
              <a:rPr lang="en-GB" b="1" dirty="0" smtClean="0">
                <a:solidFill>
                  <a:srgbClr val="FF0000"/>
                </a:solidFill>
              </a:rPr>
              <a:t>Core themes</a:t>
            </a:r>
          </a:p>
          <a:p>
            <a:r>
              <a:rPr lang="en-GB" dirty="0" smtClean="0">
                <a:solidFill>
                  <a:srgbClr val="FF0000"/>
                </a:solidFill>
              </a:rPr>
              <a:t>Anti-</a:t>
            </a:r>
            <a:r>
              <a:rPr lang="en-GB" dirty="0" err="1" smtClean="0">
                <a:solidFill>
                  <a:srgbClr val="FF0000"/>
                </a:solidFill>
              </a:rPr>
              <a:t>Statism</a:t>
            </a:r>
            <a:r>
              <a:rPr lang="en-GB" dirty="0" smtClean="0"/>
              <a:t>: this is the DEFINING theme!</a:t>
            </a:r>
            <a:br>
              <a:rPr lang="en-GB" dirty="0" smtClean="0"/>
            </a:br>
            <a:r>
              <a:rPr lang="en-GB" dirty="0" smtClean="0"/>
              <a:t>Seek a stateless society.</a:t>
            </a:r>
          </a:p>
          <a:p>
            <a:r>
              <a:rPr lang="en-GB" dirty="0" smtClean="0"/>
              <a:t>Optimistic: (utopian?) humans are moral creatures, drawn to absolute </a:t>
            </a:r>
            <a:r>
              <a:rPr lang="en-GB" b="1" i="1" dirty="0" smtClean="0">
                <a:solidFill>
                  <a:srgbClr val="FF0000"/>
                </a:solidFill>
              </a:rPr>
              <a:t>freedom</a:t>
            </a:r>
            <a:r>
              <a:rPr lang="en-GB" i="1" dirty="0" smtClean="0">
                <a:solidFill>
                  <a:srgbClr val="FF0000"/>
                </a:solidFill>
              </a:rPr>
              <a:t> </a:t>
            </a:r>
            <a:r>
              <a:rPr lang="en-GB" dirty="0" smtClean="0"/>
              <a:t>&amp; autonomy (</a:t>
            </a:r>
            <a:r>
              <a:rPr lang="en-GB" b="1" i="1" dirty="0" smtClean="0">
                <a:solidFill>
                  <a:srgbClr val="FF0000"/>
                </a:solidFill>
              </a:rPr>
              <a:t>private judgement</a:t>
            </a:r>
            <a:r>
              <a:rPr lang="en-GB" dirty="0" smtClean="0"/>
              <a:t>). </a:t>
            </a:r>
            <a:r>
              <a:rPr lang="en-GB" i="1" dirty="0" smtClean="0"/>
              <a:t>(But pessimistic about corruption.)</a:t>
            </a:r>
          </a:p>
          <a:p>
            <a:r>
              <a:rPr lang="en-GB" dirty="0" smtClean="0"/>
              <a:t>Rejects state power </a:t>
            </a:r>
          </a:p>
          <a:p>
            <a:r>
              <a:rPr lang="en-GB" dirty="0" smtClean="0"/>
              <a:t>Seeks political equality.</a:t>
            </a:r>
          </a:p>
          <a:p>
            <a:r>
              <a:rPr lang="en-GB" dirty="0" smtClean="0"/>
              <a:t>Emma Goldman (US anarchist) government is “the club, the gun, the handcuff, or the prison.”</a:t>
            </a:r>
          </a:p>
          <a:p>
            <a:endParaRPr lang="en-GB" dirty="0"/>
          </a:p>
          <a:p>
            <a:r>
              <a:rPr lang="en-GB" i="1" dirty="0" smtClean="0"/>
              <a:t>(Which 2 ideologies does anarchism overlap and why?)</a:t>
            </a:r>
            <a:endParaRPr lang="en-GB" i="1" dirty="0"/>
          </a:p>
        </p:txBody>
      </p:sp>
    </p:spTree>
    <p:extLst>
      <p:ext uri="{BB962C8B-B14F-4D97-AF65-F5344CB8AC3E}">
        <p14:creationId xmlns:p14="http://schemas.microsoft.com/office/powerpoint/2010/main" val="346994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6048712"/>
          </a:xfrm>
        </p:spPr>
        <p:txBody>
          <a:bodyPr>
            <a:normAutofit fontScale="92500" lnSpcReduction="10000"/>
          </a:bodyPr>
          <a:lstStyle/>
          <a:p>
            <a:r>
              <a:rPr lang="en-GB" b="1" dirty="0" smtClean="0">
                <a:solidFill>
                  <a:srgbClr val="FF0000"/>
                </a:solidFill>
              </a:rPr>
              <a:t>Natural order</a:t>
            </a:r>
          </a:p>
          <a:p>
            <a:r>
              <a:rPr lang="en-GB" b="1" dirty="0" smtClean="0"/>
              <a:t>William Godwin: opposed ‘Social Contract’ (Hobbes &amp; Locke) – humans rational and capable of living harmoniously with the law of the State.</a:t>
            </a:r>
          </a:p>
          <a:p>
            <a:r>
              <a:rPr lang="en-GB" b="1" dirty="0" smtClean="0"/>
              <a:t>Natural ‘goodness’</a:t>
            </a:r>
          </a:p>
          <a:p>
            <a:r>
              <a:rPr lang="en-GB" b="1" i="1" dirty="0" err="1" smtClean="0">
                <a:solidFill>
                  <a:srgbClr val="FF0000"/>
                </a:solidFill>
              </a:rPr>
              <a:t>Volunturism</a:t>
            </a:r>
            <a:endParaRPr lang="en-GB" b="1" i="1" dirty="0" smtClean="0">
              <a:solidFill>
                <a:srgbClr val="FF0000"/>
              </a:solidFill>
            </a:endParaRPr>
          </a:p>
          <a:p>
            <a:endParaRPr lang="en-GB" b="1" dirty="0" smtClean="0"/>
          </a:p>
          <a:p>
            <a:r>
              <a:rPr lang="en-GB" b="1" dirty="0" smtClean="0">
                <a:solidFill>
                  <a:srgbClr val="FF0000"/>
                </a:solidFill>
              </a:rPr>
              <a:t>But</a:t>
            </a:r>
            <a:r>
              <a:rPr lang="en-GB" b="1" dirty="0" smtClean="0"/>
              <a:t> Proudhon, Bakunin, Kropotkin </a:t>
            </a:r>
            <a:r>
              <a:rPr lang="en-GB" b="1" dirty="0" err="1" smtClean="0"/>
              <a:t>etc</a:t>
            </a:r>
            <a:r>
              <a:rPr lang="en-GB" b="1" dirty="0" smtClean="0"/>
              <a:t> more nuanced…..human plasticity.</a:t>
            </a:r>
          </a:p>
          <a:p>
            <a:r>
              <a:rPr lang="en-GB" b="1" dirty="0" err="1" smtClean="0">
                <a:solidFill>
                  <a:srgbClr val="FF0000"/>
                </a:solidFill>
              </a:rPr>
              <a:t>Eg</a:t>
            </a:r>
            <a:r>
              <a:rPr lang="en-GB" b="1" dirty="0" smtClean="0">
                <a:solidFill>
                  <a:srgbClr val="FF0000"/>
                </a:solidFill>
              </a:rPr>
              <a:t>: </a:t>
            </a:r>
            <a:r>
              <a:rPr lang="en-GB" b="1" dirty="0" smtClean="0"/>
              <a:t>Social institutions nurture respect &amp; cooperation…so collectivism/common ownership good.</a:t>
            </a:r>
          </a:p>
          <a:p>
            <a:endParaRPr lang="en-GB" b="1" dirty="0" smtClean="0"/>
          </a:p>
          <a:p>
            <a:r>
              <a:rPr lang="en-GB" i="1" dirty="0" smtClean="0"/>
              <a:t>(Why are anarchists against the Church?)</a:t>
            </a:r>
            <a:endParaRPr lang="en-GB" b="1" i="1" dirty="0"/>
          </a:p>
        </p:txBody>
      </p:sp>
    </p:spTree>
    <p:extLst>
      <p:ext uri="{BB962C8B-B14F-4D97-AF65-F5344CB8AC3E}">
        <p14:creationId xmlns:p14="http://schemas.microsoft.com/office/powerpoint/2010/main" val="174271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TotalTime>
  <Words>809</Words>
  <Application>Microsoft Office PowerPoint</Application>
  <PresentationFormat>On-screen Show (4:3)</PresentationFormat>
  <Paragraphs>110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Book Antiqua</vt:lpstr>
      <vt:lpstr>Lucida Sans</vt:lpstr>
      <vt:lpstr>Wingdings</vt:lpstr>
      <vt:lpstr>Wingdings 2</vt:lpstr>
      <vt:lpstr>Wingdings 3</vt:lpstr>
      <vt:lpstr>Apex</vt:lpstr>
      <vt:lpstr>ANARCHIsM</vt:lpstr>
      <vt:lpstr>Past Questions (15 mark)</vt:lpstr>
      <vt:lpstr>Past Questions (45 Mark)</vt:lpstr>
      <vt:lpstr>Objectives</vt:lpstr>
      <vt:lpstr>Origins</vt:lpstr>
      <vt:lpstr>Proudhon</vt:lpstr>
      <vt:lpstr>Syndicalism</vt:lpstr>
      <vt:lpstr>PowerPoint Presentation</vt:lpstr>
      <vt:lpstr>PowerPoint Presentation</vt:lpstr>
      <vt:lpstr>Anti-clericalism</vt:lpstr>
      <vt:lpstr>Economic Freedom</vt:lpstr>
      <vt:lpstr>Collectivism vs individualism</vt:lpstr>
      <vt:lpstr>Collectivists</vt:lpstr>
      <vt:lpstr>Collectivists (cont’d)</vt:lpstr>
      <vt:lpstr>Individualists</vt:lpstr>
      <vt:lpstr>Individualists (cont’d)</vt:lpstr>
      <vt:lpstr>Achieved by…</vt:lpstr>
      <vt:lpstr>THE END</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IDEOLOGIES</dc:title>
  <dc:creator>Michael Pattison</dc:creator>
  <cp:lastModifiedBy>Michael Pattison</cp:lastModifiedBy>
  <cp:revision>90</cp:revision>
  <dcterms:created xsi:type="dcterms:W3CDTF">2013-05-25T10:02:02Z</dcterms:created>
  <dcterms:modified xsi:type="dcterms:W3CDTF">2017-07-03T07:30:10Z</dcterms:modified>
</cp:coreProperties>
</file>